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1"/>
  </p:notesMasterIdLst>
  <p:handoutMasterIdLst>
    <p:handoutMasterId r:id="rId32"/>
  </p:handoutMasterIdLst>
  <p:sldIdLst>
    <p:sldId id="272" r:id="rId2"/>
    <p:sldId id="257" r:id="rId3"/>
    <p:sldId id="263" r:id="rId4"/>
    <p:sldId id="262" r:id="rId5"/>
    <p:sldId id="259" r:id="rId6"/>
    <p:sldId id="265" r:id="rId7"/>
    <p:sldId id="279" r:id="rId8"/>
    <p:sldId id="261" r:id="rId9"/>
    <p:sldId id="280" r:id="rId10"/>
    <p:sldId id="287" r:id="rId11"/>
    <p:sldId id="288" r:id="rId12"/>
    <p:sldId id="290" r:id="rId13"/>
    <p:sldId id="291" r:id="rId14"/>
    <p:sldId id="292" r:id="rId15"/>
    <p:sldId id="302" r:id="rId16"/>
    <p:sldId id="282" r:id="rId17"/>
    <p:sldId id="299" r:id="rId18"/>
    <p:sldId id="300" r:id="rId19"/>
    <p:sldId id="297" r:id="rId20"/>
    <p:sldId id="301" r:id="rId21"/>
    <p:sldId id="293" r:id="rId22"/>
    <p:sldId id="294" r:id="rId23"/>
    <p:sldId id="305" r:id="rId24"/>
    <p:sldId id="295" r:id="rId25"/>
    <p:sldId id="306" r:id="rId26"/>
    <p:sldId id="307" r:id="rId27"/>
    <p:sldId id="308" r:id="rId28"/>
    <p:sldId id="304" r:id="rId29"/>
    <p:sldId id="303" r:id="rId30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 autoAdjust="0"/>
    <p:restoredTop sz="54301" autoAdjust="0"/>
  </p:normalViewPr>
  <p:slideViewPr>
    <p:cSldViewPr>
      <p:cViewPr>
        <p:scale>
          <a:sx n="100" d="100"/>
          <a:sy n="100" d="100"/>
        </p:scale>
        <p:origin x="-72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8A2297-B6C4-456B-9BBF-EEA953D0B80C}" type="doc">
      <dgm:prSet loTypeId="urn:microsoft.com/office/officeart/2005/8/layout/cycle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FDB0FF2-F8ED-491A-8972-35CD2DE90519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I</a:t>
          </a:r>
          <a:r>
            <a: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 этап</a:t>
          </a:r>
        </a:p>
        <a:p>
          <a:r>
            <a: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Обеспечение условий и подготовка оценочных карточек сообщества</a:t>
          </a:r>
          <a:r>
            <a: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 </a:t>
          </a:r>
          <a:endParaRPr lang="en-U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624B7EF0-2084-4014-9254-1C0935AFEF6B}" type="parTrans" cxnId="{A0BE6834-D7FB-4B2F-AF83-3BB3B9A6577C}">
      <dgm:prSet/>
      <dgm:spPr/>
      <dgm:t>
        <a:bodyPr/>
        <a:lstStyle/>
        <a:p>
          <a:endParaRPr lang="en-US"/>
        </a:p>
      </dgm:t>
    </dgm:pt>
    <dgm:pt modelId="{EAC94B1E-3A99-401C-82BB-8962CA94BA8C}" type="sibTrans" cxnId="{A0BE6834-D7FB-4B2F-AF83-3BB3B9A6577C}">
      <dgm:prSet/>
      <dgm:spPr/>
      <dgm:t>
        <a:bodyPr/>
        <a:lstStyle/>
        <a:p>
          <a:endParaRPr lang="en-US"/>
        </a:p>
      </dgm:t>
    </dgm:pt>
    <dgm:pt modelId="{1E2DAFB2-3421-4D53-B9C4-AE1AE967367E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II</a:t>
          </a:r>
          <a:r>
            <a: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 этап</a:t>
          </a:r>
          <a:r>
            <a: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 </a:t>
          </a:r>
          <a:endParaRPr lang="ru-RU" sz="18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  <a:p>
          <a:r>
            <a: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Координационные</a:t>
          </a:r>
          <a:r>
            <a:rPr lang="ru-RU" sz="1800" b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 встречи и  продвижение приоритетных действий</a:t>
          </a:r>
          <a:endParaRPr lang="en-U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648B8679-F92C-48DE-8881-235069625011}" type="parTrans" cxnId="{ED4C979F-9E76-41D5-8220-4C1CC812B8C3}">
      <dgm:prSet/>
      <dgm:spPr/>
      <dgm:t>
        <a:bodyPr/>
        <a:lstStyle/>
        <a:p>
          <a:endParaRPr lang="en-US"/>
        </a:p>
      </dgm:t>
    </dgm:pt>
    <dgm:pt modelId="{3BC9AA4A-F786-491C-A7DB-38C755B68875}" type="sibTrans" cxnId="{ED4C979F-9E76-41D5-8220-4C1CC812B8C3}">
      <dgm:prSet/>
      <dgm:spPr/>
      <dgm:t>
        <a:bodyPr/>
        <a:lstStyle/>
        <a:p>
          <a:endParaRPr lang="en-US"/>
        </a:p>
      </dgm:t>
    </dgm:pt>
    <dgm:pt modelId="{131B18C0-88FB-4F50-B41B-6E016B95C5BE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III </a:t>
          </a:r>
          <a:r>
            <a: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этап</a:t>
          </a:r>
          <a:endParaRPr lang="en-US" sz="20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  <a:p>
          <a:r>
            <a: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Социальный</a:t>
          </a:r>
          <a:r>
            <a:rPr lang="ru-RU" sz="2000" b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 контракт и последующие  действия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1C712B00-E59C-4778-AB6D-1D267CE528C3}" type="parTrans" cxnId="{995FECB7-0407-41A5-9648-06F1999420AD}">
      <dgm:prSet/>
      <dgm:spPr/>
      <dgm:t>
        <a:bodyPr/>
        <a:lstStyle/>
        <a:p>
          <a:endParaRPr lang="en-US"/>
        </a:p>
      </dgm:t>
    </dgm:pt>
    <dgm:pt modelId="{30EB3E60-D8D8-4428-A783-1BED0451749E}" type="sibTrans" cxnId="{995FECB7-0407-41A5-9648-06F1999420AD}">
      <dgm:prSet/>
      <dgm:spPr/>
      <dgm:t>
        <a:bodyPr/>
        <a:lstStyle/>
        <a:p>
          <a:endParaRPr lang="en-US"/>
        </a:p>
      </dgm:t>
    </dgm:pt>
    <dgm:pt modelId="{ED385EA6-4B9A-41B5-8D52-2455A8AABA9B}" type="pres">
      <dgm:prSet presAssocID="{068A2297-B6C4-456B-9BBF-EEA953D0B80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405901-3CBF-4304-9BF1-2E7D3308663E}" type="pres">
      <dgm:prSet presAssocID="{9FDB0FF2-F8ED-491A-8972-35CD2DE90519}" presName="node" presStyleLbl="node1" presStyleIdx="0" presStyleCnt="3" custScaleX="111709" custScaleY="1125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2FF2D1-8F58-4333-8947-4FB04567B79D}" type="pres">
      <dgm:prSet presAssocID="{9FDB0FF2-F8ED-491A-8972-35CD2DE90519}" presName="spNode" presStyleCnt="0"/>
      <dgm:spPr/>
      <dgm:t>
        <a:bodyPr/>
        <a:lstStyle/>
        <a:p>
          <a:endParaRPr lang="ru-RU"/>
        </a:p>
      </dgm:t>
    </dgm:pt>
    <dgm:pt modelId="{1B33F18E-E487-4029-A778-280CF99D0ADC}" type="pres">
      <dgm:prSet presAssocID="{EAC94B1E-3A99-401C-82BB-8962CA94BA8C}" presName="sibTrans" presStyleLbl="sibTrans1D1" presStyleIdx="0" presStyleCnt="3"/>
      <dgm:spPr/>
      <dgm:t>
        <a:bodyPr/>
        <a:lstStyle/>
        <a:p>
          <a:endParaRPr lang="en-US"/>
        </a:p>
      </dgm:t>
    </dgm:pt>
    <dgm:pt modelId="{12CE915C-1811-4A5A-AC8B-7501117CF4F9}" type="pres">
      <dgm:prSet presAssocID="{1E2DAFB2-3421-4D53-B9C4-AE1AE967367E}" presName="node" presStyleLbl="node1" presStyleIdx="1" presStyleCnt="3" custScaleX="111225" custScaleY="118286" custRadScaleRad="95742" custRadScaleInc="-684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09406-8FD2-40CA-91B4-DE1D7E070516}" type="pres">
      <dgm:prSet presAssocID="{1E2DAFB2-3421-4D53-B9C4-AE1AE967367E}" presName="spNode" presStyleCnt="0"/>
      <dgm:spPr/>
      <dgm:t>
        <a:bodyPr/>
        <a:lstStyle/>
        <a:p>
          <a:endParaRPr lang="ru-RU"/>
        </a:p>
      </dgm:t>
    </dgm:pt>
    <dgm:pt modelId="{AA1D4534-5371-4296-A414-6FF4F2B68092}" type="pres">
      <dgm:prSet presAssocID="{3BC9AA4A-F786-491C-A7DB-38C755B68875}" presName="sibTrans" presStyleLbl="sibTrans1D1" presStyleIdx="1" presStyleCnt="3"/>
      <dgm:spPr/>
      <dgm:t>
        <a:bodyPr/>
        <a:lstStyle/>
        <a:p>
          <a:endParaRPr lang="en-US"/>
        </a:p>
      </dgm:t>
    </dgm:pt>
    <dgm:pt modelId="{8DB214D2-BE9D-4718-A0F5-6975B7FD7A30}" type="pres">
      <dgm:prSet presAssocID="{131B18C0-88FB-4F50-B41B-6E016B95C5BE}" presName="node" presStyleLbl="node1" presStyleIdx="2" presStyleCnt="3" custScaleX="130503" custScaleY="139682" custRadScaleRad="96399" custRadScaleInc="709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E03E2-846C-4414-9814-B207E86DD775}" type="pres">
      <dgm:prSet presAssocID="{131B18C0-88FB-4F50-B41B-6E016B95C5BE}" presName="spNode" presStyleCnt="0"/>
      <dgm:spPr/>
      <dgm:t>
        <a:bodyPr/>
        <a:lstStyle/>
        <a:p>
          <a:endParaRPr lang="ru-RU"/>
        </a:p>
      </dgm:t>
    </dgm:pt>
    <dgm:pt modelId="{8790260F-75A0-431F-A1B9-DAD46DA15062}" type="pres">
      <dgm:prSet presAssocID="{30EB3E60-D8D8-4428-A783-1BED0451749E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A0BE6834-D7FB-4B2F-AF83-3BB3B9A6577C}" srcId="{068A2297-B6C4-456B-9BBF-EEA953D0B80C}" destId="{9FDB0FF2-F8ED-491A-8972-35CD2DE90519}" srcOrd="0" destOrd="0" parTransId="{624B7EF0-2084-4014-9254-1C0935AFEF6B}" sibTransId="{EAC94B1E-3A99-401C-82BB-8962CA94BA8C}"/>
    <dgm:cxn modelId="{4CF4CCD7-3D93-419C-ADF2-BBA916D6CAB4}" type="presOf" srcId="{30EB3E60-D8D8-4428-A783-1BED0451749E}" destId="{8790260F-75A0-431F-A1B9-DAD46DA15062}" srcOrd="0" destOrd="0" presId="urn:microsoft.com/office/officeart/2005/8/layout/cycle5"/>
    <dgm:cxn modelId="{F608833B-243E-4BBB-A9AC-4D5397F59E80}" type="presOf" srcId="{1E2DAFB2-3421-4D53-B9C4-AE1AE967367E}" destId="{12CE915C-1811-4A5A-AC8B-7501117CF4F9}" srcOrd="0" destOrd="0" presId="urn:microsoft.com/office/officeart/2005/8/layout/cycle5"/>
    <dgm:cxn modelId="{A58D32B6-41B0-48F0-A127-100D03E0FD30}" type="presOf" srcId="{9FDB0FF2-F8ED-491A-8972-35CD2DE90519}" destId="{29405901-3CBF-4304-9BF1-2E7D3308663E}" srcOrd="0" destOrd="0" presId="urn:microsoft.com/office/officeart/2005/8/layout/cycle5"/>
    <dgm:cxn modelId="{995FECB7-0407-41A5-9648-06F1999420AD}" srcId="{068A2297-B6C4-456B-9BBF-EEA953D0B80C}" destId="{131B18C0-88FB-4F50-B41B-6E016B95C5BE}" srcOrd="2" destOrd="0" parTransId="{1C712B00-E59C-4778-AB6D-1D267CE528C3}" sibTransId="{30EB3E60-D8D8-4428-A783-1BED0451749E}"/>
    <dgm:cxn modelId="{A64A3098-0D8E-4DC6-9DD8-A7BB1CE158A9}" type="presOf" srcId="{068A2297-B6C4-456B-9BBF-EEA953D0B80C}" destId="{ED385EA6-4B9A-41B5-8D52-2455A8AABA9B}" srcOrd="0" destOrd="0" presId="urn:microsoft.com/office/officeart/2005/8/layout/cycle5"/>
    <dgm:cxn modelId="{DE8CCD55-E76D-41CE-8E6D-D80D33EA6CA8}" type="presOf" srcId="{EAC94B1E-3A99-401C-82BB-8962CA94BA8C}" destId="{1B33F18E-E487-4029-A778-280CF99D0ADC}" srcOrd="0" destOrd="0" presId="urn:microsoft.com/office/officeart/2005/8/layout/cycle5"/>
    <dgm:cxn modelId="{ED4C979F-9E76-41D5-8220-4C1CC812B8C3}" srcId="{068A2297-B6C4-456B-9BBF-EEA953D0B80C}" destId="{1E2DAFB2-3421-4D53-B9C4-AE1AE967367E}" srcOrd="1" destOrd="0" parTransId="{648B8679-F92C-48DE-8881-235069625011}" sibTransId="{3BC9AA4A-F786-491C-A7DB-38C755B68875}"/>
    <dgm:cxn modelId="{1202845F-0052-4C71-B12D-5B36880F71FA}" type="presOf" srcId="{3BC9AA4A-F786-491C-A7DB-38C755B68875}" destId="{AA1D4534-5371-4296-A414-6FF4F2B68092}" srcOrd="0" destOrd="0" presId="urn:microsoft.com/office/officeart/2005/8/layout/cycle5"/>
    <dgm:cxn modelId="{EE3F268E-5100-41D6-BDB5-9DAA544EBBC1}" type="presOf" srcId="{131B18C0-88FB-4F50-B41B-6E016B95C5BE}" destId="{8DB214D2-BE9D-4718-A0F5-6975B7FD7A30}" srcOrd="0" destOrd="0" presId="urn:microsoft.com/office/officeart/2005/8/layout/cycle5"/>
    <dgm:cxn modelId="{710AE0A0-EF75-4B2B-BC1F-362D7320B8F9}" type="presParOf" srcId="{ED385EA6-4B9A-41B5-8D52-2455A8AABA9B}" destId="{29405901-3CBF-4304-9BF1-2E7D3308663E}" srcOrd="0" destOrd="0" presId="urn:microsoft.com/office/officeart/2005/8/layout/cycle5"/>
    <dgm:cxn modelId="{6D9661EE-5ED6-400F-B7FC-72E609AB8D29}" type="presParOf" srcId="{ED385EA6-4B9A-41B5-8D52-2455A8AABA9B}" destId="{3F2FF2D1-8F58-4333-8947-4FB04567B79D}" srcOrd="1" destOrd="0" presId="urn:microsoft.com/office/officeart/2005/8/layout/cycle5"/>
    <dgm:cxn modelId="{AC2BF1DC-799A-43BE-A37F-E71073524209}" type="presParOf" srcId="{ED385EA6-4B9A-41B5-8D52-2455A8AABA9B}" destId="{1B33F18E-E487-4029-A778-280CF99D0ADC}" srcOrd="2" destOrd="0" presId="urn:microsoft.com/office/officeart/2005/8/layout/cycle5"/>
    <dgm:cxn modelId="{E3BCEC61-9794-4630-AC63-FD1354AA79F2}" type="presParOf" srcId="{ED385EA6-4B9A-41B5-8D52-2455A8AABA9B}" destId="{12CE915C-1811-4A5A-AC8B-7501117CF4F9}" srcOrd="3" destOrd="0" presId="urn:microsoft.com/office/officeart/2005/8/layout/cycle5"/>
    <dgm:cxn modelId="{D2518FBC-A4B3-4A5D-A44B-F910241B5600}" type="presParOf" srcId="{ED385EA6-4B9A-41B5-8D52-2455A8AABA9B}" destId="{80209406-8FD2-40CA-91B4-DE1D7E070516}" srcOrd="4" destOrd="0" presId="urn:microsoft.com/office/officeart/2005/8/layout/cycle5"/>
    <dgm:cxn modelId="{90AC3C55-A4FE-4A95-9308-98E645C5A5E1}" type="presParOf" srcId="{ED385EA6-4B9A-41B5-8D52-2455A8AABA9B}" destId="{AA1D4534-5371-4296-A414-6FF4F2B68092}" srcOrd="5" destOrd="0" presId="urn:microsoft.com/office/officeart/2005/8/layout/cycle5"/>
    <dgm:cxn modelId="{D1813EA2-B64F-4F21-8F1D-713483B0059A}" type="presParOf" srcId="{ED385EA6-4B9A-41B5-8D52-2455A8AABA9B}" destId="{8DB214D2-BE9D-4718-A0F5-6975B7FD7A30}" srcOrd="6" destOrd="0" presId="urn:microsoft.com/office/officeart/2005/8/layout/cycle5"/>
    <dgm:cxn modelId="{D5E80617-07BF-44D4-BDB7-6E8C802E74CD}" type="presParOf" srcId="{ED385EA6-4B9A-41B5-8D52-2455A8AABA9B}" destId="{D48E03E2-846C-4414-9814-B207E86DD775}" srcOrd="7" destOrd="0" presId="urn:microsoft.com/office/officeart/2005/8/layout/cycle5"/>
    <dgm:cxn modelId="{E55B316A-B375-480F-A385-71D7DF6CDEE3}" type="presParOf" srcId="{ED385EA6-4B9A-41B5-8D52-2455A8AABA9B}" destId="{8790260F-75A0-431F-A1B9-DAD46DA15062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05901-3CBF-4304-9BF1-2E7D3308663E}">
      <dsp:nvSpPr>
        <dsp:cNvPr id="0" name=""/>
        <dsp:cNvSpPr/>
      </dsp:nvSpPr>
      <dsp:spPr>
        <a:xfrm>
          <a:off x="3066936" y="-53589"/>
          <a:ext cx="3044201" cy="19937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I</a:t>
          </a:r>
          <a:r>
            <a:rPr lang="ru-RU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 этап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Обеспечение условий и подготовка оценочных карточек сообщества</a:t>
          </a:r>
          <a:r>
            <a:rPr lang="en-US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 </a:t>
          </a:r>
          <a:endParaRPr lang="en-US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sp:txBody>
      <dsp:txXfrm>
        <a:off x="3164261" y="43736"/>
        <a:ext cx="2849551" cy="1799066"/>
      </dsp:txXfrm>
    </dsp:sp>
    <dsp:sp modelId="{1B33F18E-E487-4029-A778-280CF99D0ADC}">
      <dsp:nvSpPr>
        <dsp:cNvPr id="0" name=""/>
        <dsp:cNvSpPr/>
      </dsp:nvSpPr>
      <dsp:spPr>
        <a:xfrm>
          <a:off x="2051694" y="781262"/>
          <a:ext cx="4726907" cy="4726907"/>
        </a:xfrm>
        <a:custGeom>
          <a:avLst/>
          <a:gdLst/>
          <a:ahLst/>
          <a:cxnLst/>
          <a:rect l="0" t="0" r="0" b="0"/>
          <a:pathLst>
            <a:path>
              <a:moveTo>
                <a:pt x="4194451" y="869009"/>
              </a:moveTo>
              <a:arcTo wR="2363453" hR="2363453" stAng="19246739" swAng="89776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E915C-1811-4A5A-AC8B-7501117CF4F9}">
      <dsp:nvSpPr>
        <dsp:cNvPr id="0" name=""/>
        <dsp:cNvSpPr/>
      </dsp:nvSpPr>
      <dsp:spPr>
        <a:xfrm>
          <a:off x="5333999" y="2362196"/>
          <a:ext cx="3031011" cy="209523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II</a:t>
          </a:r>
          <a:r>
            <a:rPr lang="ru-RU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 этап</a:t>
          </a:r>
          <a:r>
            <a:rPr lang="en-US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 </a:t>
          </a:r>
          <a:endParaRPr lang="ru-RU" sz="1800" b="1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Координационные</a:t>
          </a:r>
          <a:r>
            <a:rPr lang="ru-RU" sz="1800" b="1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 встречи и  продвижение приоритетных действий</a:t>
          </a:r>
          <a:endParaRPr lang="en-US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sp:txBody>
      <dsp:txXfrm>
        <a:off x="5436280" y="2464477"/>
        <a:ext cx="2826449" cy="1890669"/>
      </dsp:txXfrm>
    </dsp:sp>
    <dsp:sp modelId="{AA1D4534-5371-4296-A414-6FF4F2B68092}">
      <dsp:nvSpPr>
        <dsp:cNvPr id="0" name=""/>
        <dsp:cNvSpPr/>
      </dsp:nvSpPr>
      <dsp:spPr>
        <a:xfrm>
          <a:off x="2209893" y="779323"/>
          <a:ext cx="4726907" cy="4726907"/>
        </a:xfrm>
        <a:custGeom>
          <a:avLst/>
          <a:gdLst/>
          <a:ahLst/>
          <a:cxnLst/>
          <a:rect l="0" t="0" r="0" b="0"/>
          <a:pathLst>
            <a:path>
              <a:moveTo>
                <a:pt x="3807941" y="4234113"/>
              </a:moveTo>
              <a:arcTo wR="2363453" hR="2363453" stAng="3139523" swAng="4250295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B214D2-BE9D-4718-A0F5-6975B7FD7A30}">
      <dsp:nvSpPr>
        <dsp:cNvPr id="0" name=""/>
        <dsp:cNvSpPr/>
      </dsp:nvSpPr>
      <dsp:spPr>
        <a:xfrm>
          <a:off x="533410" y="2133606"/>
          <a:ext cx="3556359" cy="247422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III </a:t>
          </a:r>
          <a:r>
            <a:rPr lang="ru-RU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этап</a:t>
          </a:r>
          <a:endParaRPr lang="en-US" sz="2000" b="1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Социальный</a:t>
          </a:r>
          <a:r>
            <a:rPr lang="ru-RU" sz="2000" b="1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 контракт и последующие  действия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sp:txBody>
      <dsp:txXfrm>
        <a:off x="654192" y="2254388"/>
        <a:ext cx="3314795" cy="2232660"/>
      </dsp:txXfrm>
    </dsp:sp>
    <dsp:sp modelId="{8790260F-75A0-431F-A1B9-DAD46DA15062}">
      <dsp:nvSpPr>
        <dsp:cNvPr id="0" name=""/>
        <dsp:cNvSpPr/>
      </dsp:nvSpPr>
      <dsp:spPr>
        <a:xfrm>
          <a:off x="2417515" y="762466"/>
          <a:ext cx="4726907" cy="4726907"/>
        </a:xfrm>
        <a:custGeom>
          <a:avLst/>
          <a:gdLst/>
          <a:ahLst/>
          <a:cxnLst/>
          <a:rect l="0" t="0" r="0" b="0"/>
          <a:pathLst>
            <a:path>
              <a:moveTo>
                <a:pt x="287324" y="1234028"/>
              </a:moveTo>
              <a:arcTo wR="2363453" hR="2363453" stAng="12512785" swAng="674716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43134-757F-4249-8183-E18A0C79ABF5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25FA4-AD7E-4AEE-82AD-F1604411E3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2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35A1E-BDD8-4E73-A18E-D7D1E17D3887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0748B-F70C-48C0-8770-2988C87BE2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66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7C4D4-6411-42C3-9900-9D4C4DDC90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44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7C4D4-6411-42C3-9900-9D4C4DDC90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44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7C4D4-6411-42C3-9900-9D4C4DDC90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44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7C4D4-6411-42C3-9900-9D4C4DDC90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44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7C4D4-6411-42C3-9900-9D4C4DDC90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44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7C4D4-6411-42C3-9900-9D4C4DDC90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44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7C4D4-6411-42C3-9900-9D4C4DDC90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44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B9FE-035A-4A1B-ABB6-3E0FECE9700A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9C9F-A6FB-4396-A3D9-6CAC760DEF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B9FE-035A-4A1B-ABB6-3E0FECE9700A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9C9F-A6FB-4396-A3D9-6CAC760DE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B9FE-035A-4A1B-ABB6-3E0FECE9700A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9C9F-A6FB-4396-A3D9-6CAC760DE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B9FE-035A-4A1B-ABB6-3E0FECE9700A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9C9F-A6FB-4396-A3D9-6CAC760DE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B9FE-035A-4A1B-ABB6-3E0FECE9700A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2EA9C9F-A6FB-4396-A3D9-6CAC760DE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B9FE-035A-4A1B-ABB6-3E0FECE9700A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9C9F-A6FB-4396-A3D9-6CAC760DE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B9FE-035A-4A1B-ABB6-3E0FECE9700A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9C9F-A6FB-4396-A3D9-6CAC760DE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B9FE-035A-4A1B-ABB6-3E0FECE9700A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9C9F-A6FB-4396-A3D9-6CAC760DE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B9FE-035A-4A1B-ABB6-3E0FECE9700A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9C9F-A6FB-4396-A3D9-6CAC760DE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B9FE-035A-4A1B-ABB6-3E0FECE9700A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9C9F-A6FB-4396-A3D9-6CAC760DE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B9FE-035A-4A1B-ABB6-3E0FECE9700A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9C9F-A6FB-4396-A3D9-6CAC760DE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159B9FE-035A-4A1B-ABB6-3E0FECE9700A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2EA9C9F-A6FB-4396-A3D9-6CAC760DE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124134"/>
            <a:ext cx="8686800" cy="420046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Проект </a:t>
            </a:r>
            <a:r>
              <a:rPr lang="ru-RU" dirty="0" smtClean="0">
                <a:latin typeface="Comic Sans MS" pitchFamily="66" charset="0"/>
              </a:rPr>
              <a:t>«Вовлечение </a:t>
            </a:r>
            <a:r>
              <a:rPr lang="ru-RU" dirty="0" smtClean="0">
                <a:latin typeface="Comic Sans MS" pitchFamily="66" charset="0"/>
              </a:rPr>
              <a:t>сообществ для улучшения школ </a:t>
            </a:r>
            <a:r>
              <a:rPr lang="ru-RU" dirty="0">
                <a:latin typeface="Comic Sans MS" pitchFamily="66" charset="0"/>
              </a:rPr>
              <a:t>в Кыргызской Республике»</a:t>
            </a:r>
            <a:br>
              <a:rPr lang="ru-RU" dirty="0">
                <a:latin typeface="Comic Sans MS" pitchFamily="66" charset="0"/>
              </a:rPr>
            </a:br>
            <a:r>
              <a:rPr lang="ru-RU" sz="1800" dirty="0">
                <a:latin typeface="Comic Sans MS" pitchFamily="66" charset="0"/>
              </a:rPr>
              <a:t>финансируемый Японским Правительством и Всемирным Банком </a:t>
            </a:r>
            <a:br>
              <a:rPr lang="ru-RU" sz="1800" dirty="0">
                <a:latin typeface="Comic Sans MS" pitchFamily="66" charset="0"/>
              </a:rPr>
            </a:br>
            <a:r>
              <a:rPr lang="ru-RU" sz="1800" dirty="0">
                <a:latin typeface="Comic Sans MS" pitchFamily="66" charset="0"/>
              </a:rPr>
              <a:t>в рамках Гранта Японского Фонда Социального Развития (</a:t>
            </a:r>
            <a:r>
              <a:rPr lang="en-US" sz="1800" dirty="0">
                <a:latin typeface="Comic Sans MS" pitchFamily="66" charset="0"/>
              </a:rPr>
              <a:t>JSDF</a:t>
            </a:r>
            <a:r>
              <a:rPr lang="ru-RU" sz="1800" dirty="0">
                <a:latin typeface="Comic Sans MS" pitchFamily="66" charset="0"/>
              </a:rPr>
              <a:t>)  </a:t>
            </a:r>
            <a:br>
              <a:rPr lang="ru-RU" sz="1800" dirty="0">
                <a:latin typeface="Comic Sans MS" pitchFamily="66" charset="0"/>
              </a:rPr>
            </a:br>
            <a:r>
              <a:rPr lang="ru-RU" sz="1800" dirty="0">
                <a:latin typeface="Comic Sans MS" pitchFamily="66" charset="0"/>
              </a:rPr>
              <a:t>реализуемый Фондом Ага Хана в Кыргызстане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altLang="ru-RU" sz="1800" dirty="0">
                <a:solidFill>
                  <a:srgbClr val="C00000"/>
                </a:solidFill>
              </a:rPr>
              <a:t/>
            </a:r>
            <a:br>
              <a:rPr lang="ru-RU" altLang="ru-RU" sz="1800" dirty="0">
                <a:solidFill>
                  <a:srgbClr val="C00000"/>
                </a:solidFill>
              </a:rPr>
            </a:br>
            <a:endParaRPr lang="en-US" sz="1800" b="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bg1">
              <a:lumMod val="85000"/>
              <a:alpha val="48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2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«</a:t>
            </a:r>
            <a:r>
              <a:rPr lang="ru-RU" b="1" dirty="0" smtClean="0">
                <a:latin typeface="Comic Sans MS" pitchFamily="66" charset="0"/>
              </a:rPr>
              <a:t>ВОВЛЕЧЕНИЕ СООБЩЕСТВ ДЛЯ УЛУЧШЕНИЯ ШКОЛ В КЫРГЫЗСКОЙ РЕСПУБЛИКЕ</a:t>
            </a:r>
            <a:r>
              <a:rPr lang="en-US" b="1" dirty="0" smtClean="0">
                <a:latin typeface="Comic Sans MS" pitchFamily="66" charset="0"/>
              </a:rPr>
              <a:t>»</a:t>
            </a:r>
            <a:endParaRPr lang="en-US" b="1" dirty="0">
              <a:latin typeface="Comic Sans MS" pitchFamily="66" charset="0"/>
              <a:cs typeface="Helvetica"/>
            </a:endParaRPr>
          </a:p>
        </p:txBody>
      </p:sp>
      <p:pic>
        <p:nvPicPr>
          <p:cNvPr id="7" name="Picture 6" descr="C:\Users\chinara.saparova\Desktop\logon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512" y="2377629"/>
            <a:ext cx="2100317" cy="906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chinara.saparova\AppData\Local\Microsoft\Windows\INetCache\Content.Outlook\CQR1I7O3\Logo RU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383" y="2022682"/>
            <a:ext cx="1245415" cy="1261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sarah.moselle\AppData\Local\Microsoft\Windows\INetCache\Content.Word\JSDFhorizonta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9" b="19627"/>
          <a:stretch>
            <a:fillRect/>
          </a:stretch>
        </p:blipFill>
        <p:spPr bwMode="auto">
          <a:xfrm>
            <a:off x="3886200" y="1454497"/>
            <a:ext cx="2338375" cy="737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sarah.moselle\AppData\Local\Microsoft\Windows\INetCache\Content.Word\GOJlog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85959"/>
            <a:ext cx="1676400" cy="728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93" y="1485959"/>
            <a:ext cx="2916756" cy="638175"/>
          </a:xfrm>
          <a:prstGeom prst="rect">
            <a:avLst/>
          </a:prstGeom>
          <a:noFill/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0" y="6488113"/>
            <a:ext cx="9144000" cy="263525"/>
          </a:xfrm>
          <a:prstGeom prst="rect">
            <a:avLst/>
          </a:prstGeom>
          <a:solidFill>
            <a:srgbClr val="136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2800" b="1"/>
          </a:p>
        </p:txBody>
      </p:sp>
    </p:spTree>
    <p:extLst>
      <p:ext uri="{BB962C8B-B14F-4D97-AF65-F5344CB8AC3E}">
        <p14:creationId xmlns:p14="http://schemas.microsoft.com/office/powerpoint/2010/main" val="45236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838200"/>
            <a:ext cx="8026400" cy="601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7000" y="22351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Helvetica"/>
              </a:rPr>
              <a:t>Учителя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6088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095881"/>
            <a:ext cx="7562850" cy="56721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150" y="-115737"/>
            <a:ext cx="9144000" cy="1054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  <a:spcBef>
                <a:spcPts val="600"/>
              </a:spcBef>
              <a:buClr>
                <a:srgbClr val="F3A447"/>
              </a:buClr>
              <a:buSzPct val="85000"/>
              <a:defRPr/>
            </a:pPr>
            <a:r>
              <a:rPr lang="ru-RU" alt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Helvetica" pitchFamily="34" charset="0"/>
              </a:rPr>
              <a:t>Выступает учитель истории</a:t>
            </a:r>
            <a:endParaRPr lang="ru-RU" alt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Helvetica" pitchFamily="34" charset="0"/>
            </a:endParaRPr>
          </a:p>
          <a:p>
            <a:pPr lvl="0" algn="ctr">
              <a:lnSpc>
                <a:spcPct val="125000"/>
              </a:lnSpc>
              <a:spcBef>
                <a:spcPts val="600"/>
              </a:spcBef>
              <a:buClr>
                <a:srgbClr val="F3A447"/>
              </a:buClr>
              <a:buSzPct val="85000"/>
              <a:defRPr/>
            </a:pPr>
            <a:r>
              <a:rPr lang="ru-RU" alt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Helvetica" pitchFamily="34" charset="0"/>
              </a:rPr>
              <a:t>Жумамудун</a:t>
            </a:r>
            <a:r>
              <a:rPr lang="ru-RU" alt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Helvetica" pitchFamily="34" charset="0"/>
              </a:rPr>
              <a:t> </a:t>
            </a:r>
            <a:r>
              <a:rPr lang="ru-RU" alt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Helvetica" pitchFamily="34" charset="0"/>
              </a:rPr>
              <a:t>кызы</a:t>
            </a:r>
            <a:r>
              <a:rPr lang="ru-RU" alt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Helvetica" pitchFamily="34" charset="0"/>
              </a:rPr>
              <a:t> </a:t>
            </a:r>
            <a:r>
              <a:rPr lang="ru-RU" alt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Helvetica" pitchFamily="34" charset="0"/>
              </a:rPr>
              <a:t>Сайкал</a:t>
            </a:r>
            <a:r>
              <a:rPr lang="ru-RU" alt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Helvetica" pitchFamily="34" charset="0"/>
              </a:rPr>
              <a:t> из группы учителей</a:t>
            </a:r>
            <a:endParaRPr lang="en-US" alt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46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Comic Sans MS" pitchFamily="66" charset="0"/>
                <a:ea typeface="Calibri"/>
                <a:cs typeface="Times New Roman"/>
              </a:rPr>
              <a:t>Оценочные показатели для </a:t>
            </a:r>
            <a:r>
              <a:rPr lang="ru-RU" b="1" dirty="0" smtClean="0">
                <a:latin typeface="Comic Sans MS" pitchFamily="66" charset="0"/>
                <a:ea typeface="Calibri"/>
                <a:cs typeface="Times New Roman"/>
              </a:rPr>
              <a:t>школ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8675" y="1066800"/>
            <a:ext cx="7543800" cy="51706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  <a:ea typeface="Calibri"/>
                <a:cs typeface="Times New Roman"/>
              </a:rPr>
              <a:t>Кадровое </a:t>
            </a:r>
            <a:r>
              <a:rPr lang="ru-RU" sz="2400" dirty="0">
                <a:solidFill>
                  <a:schemeClr val="bg1"/>
                </a:solidFill>
                <a:latin typeface="Comic Sans MS" pitchFamily="66" charset="0"/>
                <a:ea typeface="Calibri"/>
                <a:cs typeface="Times New Roman"/>
              </a:rPr>
              <a:t>обеспечение, наличие учителей – предметников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bg1"/>
                </a:solidFill>
                <a:latin typeface="Comic Sans MS" pitchFamily="66" charset="0"/>
                <a:ea typeface="Calibri"/>
                <a:cs typeface="Times New Roman"/>
              </a:rPr>
              <a:t>Мебель в классах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bg1"/>
                </a:solidFill>
                <a:latin typeface="Comic Sans MS" pitchFamily="66" charset="0"/>
                <a:ea typeface="Calibri"/>
                <a:cs typeface="Times New Roman"/>
              </a:rPr>
              <a:t>Методы обучения/педагогика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bg1"/>
                </a:solidFill>
                <a:latin typeface="Comic Sans MS" pitchFamily="66" charset="0"/>
                <a:ea typeface="Calibri"/>
                <a:cs typeface="Times New Roman"/>
              </a:rPr>
              <a:t>Образовательное технологии (интернет - ресурсы, компьютер, интерактивные методы и т.д.)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bg1"/>
                </a:solidFill>
                <a:latin typeface="Comic Sans MS" pitchFamily="66" charset="0"/>
                <a:ea typeface="Calibri"/>
                <a:cs typeface="Times New Roman"/>
              </a:rPr>
              <a:t>Внеклассные  мероприятия (тематические курсы, конкурсы, спортивные мероприятия и т.д.)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bg1"/>
                </a:solidFill>
                <a:latin typeface="Comic Sans MS" pitchFamily="66" charset="0"/>
                <a:ea typeface="Calibri"/>
                <a:cs typeface="Times New Roman"/>
              </a:rPr>
              <a:t>Учебники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bg1"/>
                </a:solidFill>
                <a:latin typeface="Comic Sans MS" pitchFamily="66" charset="0"/>
                <a:ea typeface="Calibri"/>
                <a:cs typeface="Times New Roman"/>
              </a:rPr>
              <a:t>Ограждение территории школы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bg1"/>
                </a:solidFill>
                <a:latin typeface="Comic Sans MS" pitchFamily="66" charset="0"/>
                <a:ea typeface="Calibri"/>
                <a:cs typeface="Times New Roman"/>
              </a:rPr>
              <a:t>Мебель для актового зала</a:t>
            </a:r>
            <a:endParaRPr lang="ru-RU" sz="2400" dirty="0">
              <a:solidFill>
                <a:schemeClr val="bg1"/>
              </a:solidFill>
              <a:effectLst/>
              <a:latin typeface="Comic Sans MS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942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latin typeface="Comic Sans MS" pitchFamily="66" charset="0"/>
                <a:ea typeface="Calibri"/>
                <a:cs typeface="Times New Roman"/>
              </a:rPr>
              <a:t>Оценочные показатели для школ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1582340"/>
            <a:ext cx="7772400" cy="45243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600" b="1" dirty="0">
                <a:solidFill>
                  <a:srgbClr val="0070C0"/>
                </a:solidFill>
                <a:latin typeface="Comic Sans MS" pitchFamily="66" charset="0"/>
                <a:ea typeface="Calibri"/>
                <a:cs typeface="Times New Roman"/>
              </a:rPr>
              <a:t>Мебель для актового зала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b="1" dirty="0">
                <a:solidFill>
                  <a:srgbClr val="0070C0"/>
                </a:solidFill>
                <a:latin typeface="Comic Sans MS" pitchFamily="66" charset="0"/>
                <a:ea typeface="Calibri"/>
                <a:cs typeface="Times New Roman"/>
              </a:rPr>
              <a:t>Ограждение территории школы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b="1" dirty="0">
                <a:solidFill>
                  <a:srgbClr val="0070C0"/>
                </a:solidFill>
                <a:latin typeface="Comic Sans MS" pitchFamily="66" charset="0"/>
                <a:ea typeface="Calibri"/>
                <a:cs typeface="Times New Roman"/>
              </a:rPr>
              <a:t>Образовательное технологии (интернет - ресурсы, компьютер, интерактивные методы и т.д.)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b="1" dirty="0">
                <a:solidFill>
                  <a:srgbClr val="0070C0"/>
                </a:solidFill>
                <a:latin typeface="Comic Sans MS" pitchFamily="66" charset="0"/>
                <a:ea typeface="Calibri"/>
                <a:cs typeface="Times New Roman"/>
              </a:rPr>
              <a:t>Мебель в </a:t>
            </a:r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  <a:ea typeface="Calibri"/>
                <a:cs typeface="Times New Roman"/>
              </a:rPr>
              <a:t>классах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237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Helvetica"/>
              </a:rPr>
              <a:t>В результате фокус-групповых дискуссий</a:t>
            </a:r>
            <a:b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Helvetica"/>
              </a:rPr>
            </a:b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Helvetica"/>
              </a:rPr>
              <a:t>в целях улучшения образовательного процесса СОШ №32 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Helvetica"/>
              </a:rPr>
              <a:t>приоритетным выбрали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Helvetica"/>
              </a:rPr>
              <a:t/>
            </a:r>
            <a:b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Helvetica"/>
              </a:rPr>
            </a:br>
            <a:r>
              <a:rPr lang="ru-RU" sz="3600" u="sng" dirty="0" smtClean="0">
                <a:solidFill>
                  <a:srgbClr val="FF0000"/>
                </a:solidFill>
                <a:latin typeface="Comic Sans MS" pitchFamily="66" charset="0"/>
                <a:cs typeface="Helvetica"/>
              </a:rPr>
              <a:t>Мебель </a:t>
            </a:r>
            <a:r>
              <a:rPr lang="ru-RU" sz="3600" u="sng" dirty="0">
                <a:solidFill>
                  <a:srgbClr val="FF0000"/>
                </a:solidFill>
                <a:latin typeface="Comic Sans MS" pitchFamily="66" charset="0"/>
                <a:cs typeface="Helvetica"/>
              </a:rPr>
              <a:t>для актового </a:t>
            </a:r>
            <a:r>
              <a:rPr lang="ru-RU" sz="3600" u="sng" dirty="0" smtClean="0">
                <a:solidFill>
                  <a:srgbClr val="FF0000"/>
                </a:solidFill>
                <a:latin typeface="Comic Sans MS" pitchFamily="66" charset="0"/>
                <a:cs typeface="Helvetica"/>
              </a:rPr>
              <a:t>зала и методического кабинета</a:t>
            </a:r>
            <a:r>
              <a:rPr lang="en-US" sz="4400" dirty="0">
                <a:latin typeface="Comic Sans MS" pitchFamily="66" charset="0"/>
                <a:cs typeface="Helvetica"/>
              </a:rPr>
              <a:t/>
            </a:r>
            <a:br>
              <a:rPr lang="en-US" sz="4400" dirty="0">
                <a:latin typeface="Comic Sans MS" pitchFamily="66" charset="0"/>
                <a:cs typeface="Helvetica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2443162"/>
            <a:ext cx="5638800" cy="4229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r="34375"/>
          <a:stretch/>
        </p:blipFill>
        <p:spPr>
          <a:xfrm>
            <a:off x="266700" y="3200400"/>
            <a:ext cx="3048000" cy="2714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97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8500"/>
            <a:ext cx="4876800" cy="3619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238500"/>
            <a:ext cx="4267200" cy="36195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3519318" cy="32289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9526"/>
            <a:ext cx="3238471" cy="32289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5" y="9526"/>
            <a:ext cx="3095625" cy="323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5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Таблица совместных действий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355603"/>
              </p:ext>
            </p:extLst>
          </p:nvPr>
        </p:nvGraphicFramePr>
        <p:xfrm>
          <a:off x="0" y="762000"/>
          <a:ext cx="9144000" cy="6096001"/>
        </p:xfrm>
        <a:graphic>
          <a:graphicData uri="http://schemas.openxmlformats.org/drawingml/2006/table">
            <a:tbl>
              <a:tblPr/>
              <a:tblGrid>
                <a:gridCol w="1235676"/>
                <a:gridCol w="1298832"/>
                <a:gridCol w="716692"/>
                <a:gridCol w="716692"/>
                <a:gridCol w="557427"/>
                <a:gridCol w="1799281"/>
                <a:gridCol w="1386017"/>
                <a:gridCol w="1433383"/>
              </a:tblGrid>
              <a:tr h="60136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Выявлен-</a:t>
                      </a:r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ная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проблема</a:t>
                      </a:r>
                      <a:endParaRPr lang="ru-RU" sz="1200" dirty="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8849" marR="48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Угрозы от </a:t>
                      </a:r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последст</a:t>
                      </a:r>
                      <a:r>
                        <a:rPr lang="ru-RU" sz="1600" b="1" baseline="0" dirty="0" err="1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вий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не решения проблемы</a:t>
                      </a:r>
                      <a:endParaRPr lang="ru-RU" sz="1200" dirty="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8849" marR="48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Ресурсы и возможности</a:t>
                      </a:r>
                      <a:endParaRPr lang="ru-RU" sz="1600" dirty="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8849" marR="48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Действия по решению проблемы</a:t>
                      </a:r>
                      <a:endParaRPr lang="ru-RU" sz="1600" dirty="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8849" marR="48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Кто может помочь в решении проблемы</a:t>
                      </a:r>
                      <a:endParaRPr lang="ru-RU" sz="1600" dirty="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8849" marR="48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Ожидае-мый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600" dirty="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8849" marR="48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320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Человечес-кий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8849" marR="4884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Материаль-ный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8849" marR="4884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Финансо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-вый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8849" marR="4884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3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 актовом зале школы отсутствуют стулья, на 180 посадочных мест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49" marR="48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Из-за 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отсутствия стульев при проведении собрании, праздничных дней, и много других мероприятий, дети переносят стулья из учебных кабинетов.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Неудобство жестких сидений вредит здоровью незрелых детей.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Иногда ученикам неудобно стоять в вертикальном положении во время собраний или других мер-й, которые длятся часами.</a:t>
                      </a:r>
                      <a:endParaRPr lang="ru-RU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49" marR="48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1.Софинансирование со стороны родителей, ПС.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2. Трудовое участие учителей и родителей. 3.Мониторинг выполнения работ.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49" marR="48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Поиск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 денежных средств на закупку материалов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49" marR="48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Квартальные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Обществен-</a:t>
                      </a:r>
                      <a:r>
                        <a:rPr lang="ru-RU" sz="1600" b="1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ный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  фонд, 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Родители,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Попечитель-</a:t>
                      </a:r>
                      <a:r>
                        <a:rPr lang="ru-RU" sz="1600" b="1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ский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 совет,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МСУ, МО,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Акимиат</a:t>
                      </a:r>
                      <a:endParaRPr lang="ru-RU" sz="1600" b="1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49" marR="48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Будет устранена необходимость переносить стулья из других классов.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На основе предоставления мягких и достаточно комфортабельных стульев мы создаем комфортные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 условия для наших учеников, воспитываем этику и эстетику в них.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849" marR="48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</a:pPr>
            <a:r>
              <a:rPr lang="ru-RU" sz="4400" dirty="0">
                <a:solidFill>
                  <a:schemeClr val="bg1"/>
                </a:solidFill>
                <a:latin typeface="Comic Sans MS" pitchFamily="66" charset="0"/>
                <a:ea typeface="Calibri"/>
                <a:cs typeface="Times New Roman"/>
              </a:rPr>
              <a:t/>
            </a:r>
            <a:br>
              <a:rPr lang="ru-RU" sz="4400" dirty="0">
                <a:solidFill>
                  <a:schemeClr val="bg1"/>
                </a:solidFill>
                <a:latin typeface="Comic Sans MS" pitchFamily="66" charset="0"/>
                <a:ea typeface="Calibri"/>
                <a:cs typeface="Times New Roman"/>
              </a:rPr>
            </a:br>
            <a:r>
              <a:rPr lang="ru-RU" sz="6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/>
                <a:cs typeface="Times New Roman"/>
              </a:rPr>
              <a:t>Выявленная проблема</a:t>
            </a:r>
            <a:r>
              <a:rPr lang="ru-RU" sz="4400" dirty="0">
                <a:solidFill>
                  <a:schemeClr val="bg1"/>
                </a:solidFill>
                <a:latin typeface="Comic Sans MS" pitchFamily="66" charset="0"/>
                <a:ea typeface="Calibri"/>
                <a:cs typeface="Times New Roman"/>
              </a:rPr>
              <a:t/>
            </a:r>
            <a:br>
              <a:rPr lang="ru-RU" sz="4400" dirty="0">
                <a:solidFill>
                  <a:schemeClr val="bg1"/>
                </a:solidFill>
                <a:latin typeface="Comic Sans MS" pitchFamily="66" charset="0"/>
                <a:ea typeface="Calibri"/>
                <a:cs typeface="Times New Roman"/>
              </a:rPr>
            </a:br>
            <a:endParaRPr lang="ru-RU" sz="4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124894"/>
              </p:ext>
            </p:extLst>
          </p:nvPr>
        </p:nvGraphicFramePr>
        <p:xfrm>
          <a:off x="1143000" y="2590800"/>
          <a:ext cx="67818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1800"/>
              </a:tblGrid>
              <a:tr h="27432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40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 актовом зале школы отсутствуют стулья, на 150 посадочных мест</a:t>
                      </a:r>
                      <a:endParaRPr lang="ru-RU" sz="40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0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400" u="sng" dirty="0">
                <a:solidFill>
                  <a:srgbClr val="FF0000"/>
                </a:solidFill>
                <a:latin typeface="Comic Sans MS" pitchFamily="66" charset="0"/>
                <a:ea typeface="Calibri"/>
                <a:cs typeface="Times New Roman"/>
              </a:rPr>
              <a:t>Угрозы от </a:t>
            </a:r>
            <a:r>
              <a:rPr lang="ru-RU" sz="4400" u="sng" dirty="0" smtClean="0">
                <a:solidFill>
                  <a:srgbClr val="FF0000"/>
                </a:solidFill>
                <a:latin typeface="Comic Sans MS" pitchFamily="66" charset="0"/>
                <a:ea typeface="Calibri"/>
                <a:cs typeface="Times New Roman"/>
              </a:rPr>
              <a:t>последствий </a:t>
            </a:r>
            <a:r>
              <a:rPr lang="ru-RU" sz="4400" u="sng" dirty="0">
                <a:solidFill>
                  <a:srgbClr val="FF0000"/>
                </a:solidFill>
                <a:latin typeface="Comic Sans MS" pitchFamily="66" charset="0"/>
                <a:ea typeface="Calibri"/>
                <a:cs typeface="Times New Roman"/>
              </a:rPr>
              <a:t>не решения проблемы</a:t>
            </a:r>
            <a:r>
              <a:rPr lang="ru-RU" sz="3600" dirty="0">
                <a:solidFill>
                  <a:schemeClr val="bg1"/>
                </a:solidFill>
                <a:latin typeface="Comic Sans MS" pitchFamily="66" charset="0"/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chemeClr val="bg1"/>
                </a:solidFill>
                <a:latin typeface="Comic Sans MS" pitchFamily="66" charset="0"/>
                <a:ea typeface="Calibri"/>
                <a:cs typeface="Times New Roman"/>
              </a:rPr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598508"/>
              </p:ext>
            </p:extLst>
          </p:nvPr>
        </p:nvGraphicFramePr>
        <p:xfrm>
          <a:off x="533400" y="1752600"/>
          <a:ext cx="8153400" cy="431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3400"/>
              </a:tblGrid>
              <a:tr h="4318000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Из-за </a:t>
                      </a:r>
                      <a:r>
                        <a:rPr lang="ru-RU" sz="24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отсутствия стульев при проведении собрании, праздничных дней, и много других мероприятий, дети переносят стулья из учебных кабинетов.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Неудобство жестких сидений вредит здоровью незрелых детей.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Иногда ученикам неудобно стоять в вертикальном положении во время собраний или других мероприятий, которые длятся часами.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800" b="1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800" b="1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41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400" dirty="0">
                <a:solidFill>
                  <a:schemeClr val="bg1"/>
                </a:solidFill>
                <a:latin typeface="Comic Sans MS" pitchFamily="66" charset="0"/>
                <a:ea typeface="Calibri"/>
                <a:cs typeface="Times New Roman"/>
              </a:rPr>
              <a:t/>
            </a:r>
            <a:br>
              <a:rPr lang="ru-RU" sz="4400" dirty="0">
                <a:solidFill>
                  <a:schemeClr val="bg1"/>
                </a:solidFill>
                <a:latin typeface="Comic Sans MS" pitchFamily="66" charset="0"/>
                <a:ea typeface="Calibri"/>
                <a:cs typeface="Times New Roman"/>
              </a:rPr>
            </a:br>
            <a:r>
              <a:rPr lang="ru-RU" sz="53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/>
                <a:cs typeface="Times New Roman"/>
              </a:rPr>
              <a:t>Ожидаемый </a:t>
            </a:r>
            <a:r>
              <a:rPr lang="ru-RU" sz="53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/>
                <a:cs typeface="Times New Roman"/>
              </a:rPr>
              <a:t>результат</a:t>
            </a:r>
            <a:r>
              <a:rPr lang="ru-RU" sz="4400" dirty="0">
                <a:solidFill>
                  <a:schemeClr val="bg1"/>
                </a:solidFill>
                <a:latin typeface="Comic Sans MS" pitchFamily="66" charset="0"/>
                <a:ea typeface="Calibri"/>
                <a:cs typeface="Times New Roman"/>
              </a:rPr>
              <a:t/>
            </a:r>
            <a:br>
              <a:rPr lang="ru-RU" sz="4400" dirty="0">
                <a:solidFill>
                  <a:schemeClr val="bg1"/>
                </a:solidFill>
                <a:latin typeface="Comic Sans MS" pitchFamily="66" charset="0"/>
                <a:ea typeface="Calibri"/>
                <a:cs typeface="Times New Roman"/>
              </a:rPr>
            </a:br>
            <a:endParaRPr lang="ru-RU" sz="4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504433"/>
              </p:ext>
            </p:extLst>
          </p:nvPr>
        </p:nvGraphicFramePr>
        <p:xfrm>
          <a:off x="990600" y="1524000"/>
          <a:ext cx="67818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1800"/>
              </a:tblGrid>
              <a:tr h="4241800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Будет устранена необходимость переносить стулья из других классов.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Безопасность учащихся во время переноса стульев.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На основе предоставления мягких и достаточно комфортабельных стульев мы создаем комфортные условия для наших учеников, воспитываем этику и эстетику в них.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Эмоционально-психологическое  состояние</a:t>
                      </a:r>
                      <a:r>
                        <a:rPr lang="ru-RU" sz="24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 коллектива и учащихся (этика, эстетика)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ru-RU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09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>
              <a:lumMod val="85000"/>
              <a:alpha val="48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1600" y="228600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Helvetica"/>
              </a:rPr>
              <a:t>Свердловский район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Helvetica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Helvetica"/>
              </a:rPr>
              <a:t>/ СОШ №32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2875" y="5001161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</a:t>
            </a:r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Наша школа в проекте  с октября 2018 года </a:t>
            </a:r>
            <a:endParaRPr lang="en-US" sz="2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0" y="6445931"/>
            <a:ext cx="9144000" cy="263525"/>
          </a:xfrm>
          <a:prstGeom prst="rect">
            <a:avLst/>
          </a:prstGeom>
          <a:solidFill>
            <a:srgbClr val="136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2800" b="1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62000"/>
            <a:ext cx="4343400" cy="4343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0581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1371600"/>
            <a:ext cx="7772400" cy="40318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Helvetica"/>
              </a:rPr>
              <a:t>В целях улучшения образовательного процесса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Helvetica"/>
              </a:rPr>
              <a:t>СОШ №32 через создание условий повышения самообразования учителей и организации досуга учащихся школа подала заявку на предоставление микро-гранта на сумму 330 610 сом </a:t>
            </a:r>
          </a:p>
        </p:txBody>
      </p:sp>
    </p:spTree>
    <p:extLst>
      <p:ext uri="{BB962C8B-B14F-4D97-AF65-F5344CB8AC3E}">
        <p14:creationId xmlns:p14="http://schemas.microsoft.com/office/powerpoint/2010/main" val="333760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643673"/>
              </p:ext>
            </p:extLst>
          </p:nvPr>
        </p:nvGraphicFramePr>
        <p:xfrm>
          <a:off x="-7" y="914400"/>
          <a:ext cx="9144006" cy="604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7"/>
                <a:gridCol w="1676400"/>
                <a:gridCol w="1219200"/>
                <a:gridCol w="1143000"/>
                <a:gridCol w="1371600"/>
                <a:gridCol w="1295399"/>
              </a:tblGrid>
              <a:tr h="452525"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2400" b="1" i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Стоимость микро-проекта</a:t>
                      </a:r>
                      <a:endParaRPr lang="ru-RU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Вклад ПС</a:t>
                      </a:r>
                      <a:endParaRPr lang="ru-RU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Сумма микро-гранта (АКФ)</a:t>
                      </a:r>
                      <a:endParaRPr lang="ru-RU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Общие затраты</a:t>
                      </a:r>
                    </a:p>
                    <a:p>
                      <a:endParaRPr lang="ru-RU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575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i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Финансовый</a:t>
                      </a:r>
                      <a:endParaRPr lang="ru-RU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Матери-</a:t>
                      </a:r>
                      <a:r>
                        <a:rPr kumimoji="0" lang="ru-RU" sz="1800" b="1" i="0" kern="12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альный</a:t>
                      </a:r>
                      <a:endParaRPr lang="ru-RU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Труд-й</a:t>
                      </a:r>
                      <a:endParaRPr lang="ru-RU" sz="18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0031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i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Театральные стулья</a:t>
                      </a:r>
                    </a:p>
                    <a:p>
                      <a:pPr algn="ctr"/>
                      <a:r>
                        <a:rPr kumimoji="0" lang="ru-RU" sz="2000" b="1" i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(3-х местные)</a:t>
                      </a:r>
                      <a:endParaRPr lang="ru-R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i="0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135 000 </a:t>
                      </a:r>
                      <a:endParaRPr lang="ru-RU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135 000</a:t>
                      </a:r>
                      <a:endParaRPr lang="ru-RU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sng" kern="12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270 000</a:t>
                      </a:r>
                    </a:p>
                    <a:p>
                      <a:endParaRPr lang="ru-RU" sz="2000" b="1" u="sng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210031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i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Офисная мебель</a:t>
                      </a:r>
                    </a:p>
                    <a:p>
                      <a:pPr algn="ctr"/>
                      <a:r>
                        <a:rPr kumimoji="0" lang="ru-RU" sz="2000" b="1" i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овальный стол</a:t>
                      </a:r>
                      <a:endParaRPr lang="ru-R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i="0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10500 </a:t>
                      </a:r>
                      <a:endParaRPr lang="ru-RU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10500</a:t>
                      </a:r>
                      <a:endParaRPr lang="ru-RU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sng" kern="12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21000</a:t>
                      </a:r>
                    </a:p>
                    <a:p>
                      <a:endParaRPr lang="ru-RU" sz="2000" b="1" u="sng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91357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i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мягкие стулья</a:t>
                      </a:r>
                      <a:endParaRPr lang="ru-R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29250</a:t>
                      </a:r>
                      <a:endParaRPr lang="ru-RU" sz="20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algn="ctr"/>
                      <a:endParaRPr lang="ru-RU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29250</a:t>
                      </a:r>
                      <a:endParaRPr lang="ru-RU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sng" kern="12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58500</a:t>
                      </a:r>
                      <a:endParaRPr lang="ru-RU" sz="2000" b="1" u="sng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endParaRPr lang="ru-RU" sz="2000" b="1" u="sng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91357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i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ИТОГО</a:t>
                      </a:r>
                      <a:endParaRPr lang="ru-R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i="0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165</a:t>
                      </a:r>
                      <a:r>
                        <a:rPr kumimoji="0" lang="ru-RU" sz="2000" b="1" i="0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 30</a:t>
                      </a:r>
                      <a:r>
                        <a:rPr kumimoji="0" lang="ru-RU" sz="2000" b="1" i="0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5 </a:t>
                      </a:r>
                      <a:endParaRPr lang="ru-RU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i="0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165</a:t>
                      </a:r>
                      <a:r>
                        <a:rPr kumimoji="0" lang="ru-RU" sz="2000" b="1" i="0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 30</a:t>
                      </a:r>
                      <a:r>
                        <a:rPr kumimoji="0" lang="ru-RU" sz="2000" b="1" i="0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5 </a:t>
                      </a:r>
                      <a:endParaRPr lang="ru-RU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sng" kern="12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330</a:t>
                      </a:r>
                      <a:r>
                        <a:rPr kumimoji="0" lang="ru-RU" sz="2000" b="1" i="0" u="sng" kern="1200" baseline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 610</a:t>
                      </a:r>
                      <a:endParaRPr lang="ru-RU" sz="2000" b="1" u="sng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endParaRPr lang="ru-RU" sz="2000" b="1" u="sng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930793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i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Процент от общей</a:t>
                      </a:r>
                    </a:p>
                    <a:p>
                      <a:pPr algn="ctr"/>
                      <a:r>
                        <a:rPr kumimoji="0" lang="ru-RU" sz="2000" b="1" i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суммы:</a:t>
                      </a:r>
                      <a:endParaRPr lang="ru-R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i="0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50% </a:t>
                      </a:r>
                      <a:endParaRPr lang="ru-RU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50% </a:t>
                      </a:r>
                      <a:endParaRPr lang="ru-RU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sng" kern="12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100%</a:t>
                      </a:r>
                    </a:p>
                    <a:p>
                      <a:endParaRPr lang="ru-RU" sz="2000" b="1" u="sng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33375" y="152400"/>
            <a:ext cx="8534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Ориентировочная стоимость микро-проекта по микро-гранту </a:t>
            </a: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330 610 </a:t>
            </a: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сом (триста </a:t>
            </a: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тридцать тысяч </a:t>
            </a:r>
            <a:r>
              <a:rPr lang="ru-RU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шестьcот</a:t>
            </a: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десять сом</a:t>
            </a: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7999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228600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Школа обратилась с ходатайством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ОО «Развитие СОШ №32»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Helvetica"/>
              </a:rPr>
              <a:t>предоставлении денежных средств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93124"/>
            <a:ext cx="8458200" cy="492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7325" y="0"/>
            <a:ext cx="6400800" cy="65556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Общественное объединение 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«Развитие СОШ №32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поступило от учащихся 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1-11 классов всего</a:t>
            </a:r>
          </a:p>
          <a:p>
            <a:pPr algn="ctr"/>
            <a:endParaRPr lang="ru-R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128,000 сом 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через банк «Кыргызстан» и через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Элсом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0771 02 88 90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(Бухгалтер-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Айгуль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Кадырова) </a:t>
            </a:r>
          </a:p>
          <a:p>
            <a:pPr algn="ctr"/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хватило – 19,000 сом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114800"/>
            <a:ext cx="4261812" cy="2844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678" y="914400"/>
            <a:ext cx="3970734" cy="22098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1600200"/>
            <a:ext cx="3975100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12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5" b="5293"/>
          <a:stretch/>
        </p:blipFill>
        <p:spPr>
          <a:xfrm rot="16200000">
            <a:off x="1143000" y="-1143001"/>
            <a:ext cx="6858001" cy="91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3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2" b="8847"/>
          <a:stretch/>
        </p:blipFill>
        <p:spPr>
          <a:xfrm>
            <a:off x="0" y="447675"/>
            <a:ext cx="9126666" cy="5943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2144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1"/>
            <a:ext cx="8129653" cy="58292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79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7"/>
          <a:stretch/>
        </p:blipFill>
        <p:spPr>
          <a:xfrm>
            <a:off x="0" y="1047750"/>
            <a:ext cx="9144000" cy="4686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9693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r="3953"/>
          <a:stretch/>
        </p:blipFill>
        <p:spPr>
          <a:xfrm>
            <a:off x="-76200" y="-9525"/>
            <a:ext cx="950595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52600" y="152398"/>
            <a:ext cx="6172200" cy="674030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Уважаемые </a:t>
            </a:r>
            <a:r>
              <a:rPr lang="ru-RU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наши родители!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Администрация школы выражает благодарность за оказанную спонсорскую помощь в организации Улучшение учебной среды!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Успешная реализация этого проекта была бы невозможна без Вашего участия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Желаем вам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крепкого здоровья, долголетия, неиссякаемой энергии, семейного благополучия и процветания! </a:t>
            </a:r>
            <a:endParaRPr 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уважением, </a:t>
            </a:r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администрация </a:t>
            </a: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школы</a:t>
            </a:r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ru-RU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53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" r="3846"/>
          <a:stretch/>
        </p:blipFill>
        <p:spPr>
          <a:xfrm>
            <a:off x="-123825" y="-9525"/>
            <a:ext cx="92678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66800" y="2957810"/>
            <a:ext cx="7755649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Спасибо </a:t>
            </a:r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 </a:t>
            </a: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внимание!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63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>
              <a:lumMod val="85000"/>
              <a:alpha val="48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1600" y="88612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  <a:cs typeface="Helvetica"/>
              </a:rPr>
              <a:t>Этапы деятельности </a:t>
            </a:r>
            <a:endParaRPr lang="en-US" sz="3200" b="1" dirty="0">
              <a:solidFill>
                <a:srgbClr val="FF0000"/>
              </a:solidFill>
              <a:latin typeface="Comic Sans MS" pitchFamily="66" charset="0"/>
              <a:cs typeface="Helvetica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89103663"/>
              </p:ext>
            </p:extLst>
          </p:nvPr>
        </p:nvGraphicFramePr>
        <p:xfrm>
          <a:off x="76200" y="838200"/>
          <a:ext cx="89154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6335713"/>
            <a:ext cx="9144000" cy="263525"/>
          </a:xfrm>
          <a:prstGeom prst="rect">
            <a:avLst/>
          </a:prstGeom>
          <a:solidFill>
            <a:srgbClr val="136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2800" b="1"/>
          </a:p>
        </p:txBody>
      </p:sp>
    </p:spTree>
    <p:extLst>
      <p:ext uri="{BB962C8B-B14F-4D97-AF65-F5344CB8AC3E}">
        <p14:creationId xmlns:p14="http://schemas.microsoft.com/office/powerpoint/2010/main" val="304366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>
              <a:lumMod val="85000"/>
              <a:alpha val="48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1600" y="22860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Helvetica"/>
                <a:cs typeface="Helvetica"/>
              </a:rPr>
              <a:t>Компонент </a:t>
            </a:r>
            <a:r>
              <a:rPr lang="en-US" sz="2800" b="1" dirty="0" smtClean="0">
                <a:latin typeface="Helvetica"/>
                <a:cs typeface="Helvetica"/>
              </a:rPr>
              <a:t>B: </a:t>
            </a:r>
            <a:r>
              <a:rPr lang="ru-RU" sz="2800" b="1" dirty="0" err="1" smtClean="0">
                <a:latin typeface="Helvetica"/>
                <a:cs typeface="Helvetica"/>
              </a:rPr>
              <a:t>Микрогранты</a:t>
            </a:r>
            <a:endParaRPr lang="en-US" sz="2800" b="1" dirty="0">
              <a:latin typeface="Helvetica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7620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6335713"/>
            <a:ext cx="9144000" cy="263525"/>
          </a:xfrm>
          <a:prstGeom prst="rect">
            <a:avLst/>
          </a:prstGeom>
          <a:solidFill>
            <a:srgbClr val="136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2800" b="1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0900"/>
            <a:ext cx="4622800" cy="34671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00" y="3390900"/>
            <a:ext cx="4622800" cy="3467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28"/>
          <a:stretch/>
        </p:blipFill>
        <p:spPr>
          <a:xfrm>
            <a:off x="0" y="0"/>
            <a:ext cx="91440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4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>
              <a:lumMod val="85000"/>
              <a:alpha val="48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1600" y="22860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Helvetica"/>
              </a:rPr>
              <a:t>Фокус-групповые дискуссии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7620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endParaRPr lang="en-US" b="1" dirty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8100" y="6410505"/>
            <a:ext cx="9067800" cy="263525"/>
          </a:xfrm>
          <a:prstGeom prst="rect">
            <a:avLst/>
          </a:prstGeom>
          <a:solidFill>
            <a:srgbClr val="136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2800" b="1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00" y="837725"/>
            <a:ext cx="7430373" cy="557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8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>
              <a:lumMod val="85000"/>
              <a:alpha val="48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1600" y="22351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Helvetica"/>
                <a:cs typeface="Helvetica"/>
              </a:rPr>
              <a:t>	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Helvetica"/>
              </a:rPr>
              <a:t>Ш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Helvetica"/>
              </a:rPr>
              <a:t>кольный парламент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Helvetica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0" y="6503988"/>
            <a:ext cx="9144000" cy="263525"/>
          </a:xfrm>
          <a:prstGeom prst="rect">
            <a:avLst/>
          </a:prstGeom>
          <a:solidFill>
            <a:srgbClr val="136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2800" b="1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4400"/>
            <a:ext cx="718820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1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914400"/>
            <a:ext cx="7239000" cy="5257800"/>
          </a:xfrm>
        </p:spPr>
        <p:txBody>
          <a:bodyPr rtlCol="0">
            <a:norm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Helvetica" pitchFamily="34" charset="0"/>
              </a:rPr>
              <a:t>Выступает м</a:t>
            </a:r>
            <a:r>
              <a:rPr lang="ru-RU" alt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Helvetica" pitchFamily="34" charset="0"/>
              </a:rPr>
              <a:t>инистр </a:t>
            </a:r>
            <a:r>
              <a:rPr lang="ru-RU" alt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Helvetica" pitchFamily="34" charset="0"/>
              </a:rPr>
              <a:t>по правам и безопасности учащихся из школьного парламента </a:t>
            </a:r>
            <a:endParaRPr lang="ru-RU" altLang="ru-RU" sz="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Helvetica" pitchFamily="34" charset="0"/>
            </a:endParaRPr>
          </a:p>
          <a:p>
            <a:pPr algn="ctr">
              <a:spcAft>
                <a:spcPts val="0"/>
              </a:spcAft>
              <a:defRPr/>
            </a:pPr>
            <a:r>
              <a:rPr lang="ru-RU" altLang="ru-RU" sz="2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Helvetica" pitchFamily="34" charset="0"/>
              </a:rPr>
              <a:t>Абдимарипов</a:t>
            </a:r>
            <a:r>
              <a:rPr lang="ru-RU" alt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Helvetica" pitchFamily="34" charset="0"/>
              </a:rPr>
              <a:t> </a:t>
            </a:r>
            <a:r>
              <a:rPr lang="ru-RU" altLang="ru-RU" sz="2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Helvetica" pitchFamily="34" charset="0"/>
              </a:rPr>
              <a:t>Нурлес</a:t>
            </a:r>
            <a:endParaRPr lang="en-US" altLang="ru-RU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Helvetic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0" y="19050"/>
            <a:ext cx="9144000" cy="762000"/>
          </a:xfrm>
          <a:prstGeom prst="rect">
            <a:avLst/>
          </a:prstGeom>
          <a:solidFill>
            <a:schemeClr val="bg1">
              <a:lumMod val="85000"/>
              <a:alpha val="48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Helvetica"/>
              </a:rPr>
              <a:t>Школьный парламент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0" y="6335713"/>
            <a:ext cx="9144000" cy="263525"/>
          </a:xfrm>
          <a:prstGeom prst="rect">
            <a:avLst/>
          </a:prstGeom>
          <a:solidFill>
            <a:srgbClr val="136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2800" b="1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622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6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152400"/>
            <a:ext cx="9144000" cy="762000"/>
          </a:xfrm>
          <a:prstGeom prst="rect">
            <a:avLst/>
          </a:prstGeom>
          <a:solidFill>
            <a:schemeClr val="bg1">
              <a:lumMod val="85000"/>
              <a:alpha val="48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3025" y="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Helvetica"/>
              </a:rPr>
              <a:t>Фокус-групповые дискуссии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Helvetica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6200" y="6607683"/>
            <a:ext cx="9067800" cy="131763"/>
          </a:xfrm>
          <a:prstGeom prst="rect">
            <a:avLst/>
          </a:prstGeom>
          <a:solidFill>
            <a:srgbClr val="136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2800" b="1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914400"/>
            <a:ext cx="708660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4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>
              <a:lumMod val="85000"/>
              <a:alpha val="48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1600" y="228600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Helvetica"/>
              </a:rPr>
              <a:t>Фокус-групповые дискуссии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Helvetica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6200" y="6607683"/>
            <a:ext cx="9067800" cy="131763"/>
          </a:xfrm>
          <a:prstGeom prst="rect">
            <a:avLst/>
          </a:prstGeom>
          <a:solidFill>
            <a:srgbClr val="136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2800" b="1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1733"/>
            <a:ext cx="75438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8959</TotalTime>
  <Words>575</Words>
  <Application>Microsoft Office PowerPoint</Application>
  <PresentationFormat>Экран (4:3)</PresentationFormat>
  <Paragraphs>131</Paragraphs>
  <Slides>29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Апекс</vt:lpstr>
      <vt:lpstr>Проект «Вовлечение сообществ для улучшения школ в Кыргызской Республике» финансируемый Японским Правительством и Всемирным Банком  в рамках Гранта Японского Фонда Социального Развития (JSDF)   реализуемый Фондом Ага Хана в Кыргызстане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Оценочные показатели для школ</vt:lpstr>
      <vt:lpstr>Оценочные показатели для школ</vt:lpstr>
      <vt:lpstr>В результате фокус-групповых дискуссий в целях улучшения образовательного процесса СОШ №32 приоритетным выбрали  Мебель для актового зала и методического кабинета </vt:lpstr>
      <vt:lpstr>Презентация PowerPoint</vt:lpstr>
      <vt:lpstr>Таблица совместных действий </vt:lpstr>
      <vt:lpstr> Выявленная проблема </vt:lpstr>
      <vt:lpstr>Угрозы от последствий не решения проблемы </vt:lpstr>
      <vt:lpstr> Ожидаемый результат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Moselle</dc:creator>
  <cp:lastModifiedBy>эрбол</cp:lastModifiedBy>
  <cp:revision>152</cp:revision>
  <cp:lastPrinted>2017-10-25T12:19:30Z</cp:lastPrinted>
  <dcterms:created xsi:type="dcterms:W3CDTF">2017-02-28T11:53:39Z</dcterms:created>
  <dcterms:modified xsi:type="dcterms:W3CDTF">2021-11-02T09:59:40Z</dcterms:modified>
</cp:coreProperties>
</file>