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2" r:id="rId1"/>
  </p:sldMasterIdLst>
  <p:sldIdLst>
    <p:sldId id="256" r:id="rId2"/>
    <p:sldId id="279" r:id="rId3"/>
    <p:sldId id="282" r:id="rId4"/>
    <p:sldId id="350" r:id="rId5"/>
    <p:sldId id="345" r:id="rId6"/>
    <p:sldId id="351" r:id="rId7"/>
    <p:sldId id="352" r:id="rId8"/>
    <p:sldId id="283" r:id="rId9"/>
    <p:sldId id="291" r:id="rId10"/>
    <p:sldId id="314" r:id="rId11"/>
    <p:sldId id="296" r:id="rId12"/>
    <p:sldId id="297" r:id="rId13"/>
    <p:sldId id="298" r:id="rId14"/>
    <p:sldId id="332" r:id="rId15"/>
    <p:sldId id="333" r:id="rId16"/>
    <p:sldId id="336" r:id="rId17"/>
    <p:sldId id="337" r:id="rId18"/>
    <p:sldId id="340" r:id="rId19"/>
    <p:sldId id="338" r:id="rId20"/>
    <p:sldId id="341" r:id="rId21"/>
    <p:sldId id="342" r:id="rId22"/>
    <p:sldId id="343" r:id="rId23"/>
    <p:sldId id="344" r:id="rId24"/>
    <p:sldId id="335" r:id="rId25"/>
    <p:sldId id="353" r:id="rId26"/>
    <p:sldId id="26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486" y="-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0.23</c:v>
                </c:pt>
                <c:pt idx="1">
                  <c:v>0.22</c:v>
                </c:pt>
                <c:pt idx="2">
                  <c:v>0.42</c:v>
                </c:pt>
                <c:pt idx="3">
                  <c:v>0.31</c:v>
                </c:pt>
                <c:pt idx="4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167296"/>
        <c:axId val="188168832"/>
      </c:barChart>
      <c:catAx>
        <c:axId val="18816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88168832"/>
        <c:crosses val="autoZero"/>
        <c:auto val="1"/>
        <c:lblAlgn val="ctr"/>
        <c:lblOffset val="100"/>
        <c:noMultiLvlLbl val="0"/>
      </c:catAx>
      <c:valAx>
        <c:axId val="188168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167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Лист1!$B$53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Лист1!$A$54:$A$58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Лист1!$B$54:$B$58</c:f>
              <c:numCache>
                <c:formatCode>0%</c:formatCode>
                <c:ptCount val="5"/>
                <c:pt idx="0">
                  <c:v>0.55000000000000004</c:v>
                </c:pt>
                <c:pt idx="1">
                  <c:v>0.54</c:v>
                </c:pt>
                <c:pt idx="2">
                  <c:v>0.23</c:v>
                </c:pt>
                <c:pt idx="3">
                  <c:v>0.34</c:v>
                </c:pt>
                <c:pt idx="4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Лист1!$C$53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Лист1!$A$54:$A$58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Лист1!$C$54:$C$58</c:f>
              <c:numCache>
                <c:formatCode>0%</c:formatCode>
                <c:ptCount val="5"/>
                <c:pt idx="0">
                  <c:v>0.98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57504"/>
        <c:axId val="188759040"/>
      </c:barChart>
      <c:catAx>
        <c:axId val="188757504"/>
        <c:scaling>
          <c:orientation val="minMax"/>
        </c:scaling>
        <c:delete val="0"/>
        <c:axPos val="b"/>
        <c:majorTickMark val="out"/>
        <c:minorTickMark val="none"/>
        <c:tickLblPos val="nextTo"/>
        <c:crossAx val="188759040"/>
        <c:crosses val="autoZero"/>
        <c:auto val="1"/>
        <c:lblAlgn val="ctr"/>
        <c:lblOffset val="100"/>
        <c:noMultiLvlLbl val="0"/>
      </c:catAx>
      <c:valAx>
        <c:axId val="1887590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757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Лист1!$B$69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Лист1!$A$70:$A$74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Лист1!$B$70:$B$74</c:f>
              <c:numCache>
                <c:formatCode>0%</c:formatCode>
                <c:ptCount val="5"/>
                <c:pt idx="0">
                  <c:v>0.65</c:v>
                </c:pt>
                <c:pt idx="1">
                  <c:v>0.43</c:v>
                </c:pt>
                <c:pt idx="2">
                  <c:v>0.67</c:v>
                </c:pt>
                <c:pt idx="3">
                  <c:v>0.5</c:v>
                </c:pt>
                <c:pt idx="4">
                  <c:v>0.73</c:v>
                </c:pt>
              </c:numCache>
            </c:numRef>
          </c:val>
        </c:ser>
        <c:ser>
          <c:idx val="1"/>
          <c:order val="1"/>
          <c:tx>
            <c:strRef>
              <c:f>Лист1!$C$69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Лист1!$A$70:$A$74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Лист1!$C$70:$C$74</c:f>
              <c:numCache>
                <c:formatCode>0%</c:formatCode>
                <c:ptCount val="5"/>
                <c:pt idx="0">
                  <c:v>0.97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98080"/>
        <c:axId val="188799616"/>
      </c:barChart>
      <c:catAx>
        <c:axId val="188798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88799616"/>
        <c:crosses val="autoZero"/>
        <c:auto val="1"/>
        <c:lblAlgn val="ctr"/>
        <c:lblOffset val="100"/>
        <c:noMultiLvlLbl val="0"/>
      </c:catAx>
      <c:valAx>
        <c:axId val="1887996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798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Лист1!$B$85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Лист1!$A$86:$A$90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Лист1!$B$86:$B$90</c:f>
              <c:numCache>
                <c:formatCode>0%</c:formatCode>
                <c:ptCount val="5"/>
                <c:pt idx="0">
                  <c:v>0.7</c:v>
                </c:pt>
                <c:pt idx="1">
                  <c:v>0.65</c:v>
                </c:pt>
                <c:pt idx="2">
                  <c:v>0.47</c:v>
                </c:pt>
                <c:pt idx="3">
                  <c:v>0.36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Лист1!$C$85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Лист1!$A$86:$A$90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Лист1!$C$86:$C$90</c:f>
              <c:numCache>
                <c:formatCode>0%</c:formatCode>
                <c:ptCount val="5"/>
                <c:pt idx="0">
                  <c:v>0.97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08288"/>
        <c:axId val="188909824"/>
      </c:barChart>
      <c:catAx>
        <c:axId val="188908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88909824"/>
        <c:crosses val="autoZero"/>
        <c:auto val="1"/>
        <c:lblAlgn val="ctr"/>
        <c:lblOffset val="100"/>
        <c:noMultiLvlLbl val="0"/>
      </c:catAx>
      <c:valAx>
        <c:axId val="1889098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908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Лист1!$B$185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Лист1!$A$186:$A$190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Лист1!$B$186:$B$190</c:f>
              <c:numCache>
                <c:formatCode>0%</c:formatCode>
                <c:ptCount val="5"/>
                <c:pt idx="0">
                  <c:v>0.92</c:v>
                </c:pt>
                <c:pt idx="1">
                  <c:v>0.81</c:v>
                </c:pt>
                <c:pt idx="2">
                  <c:v>0.8</c:v>
                </c:pt>
                <c:pt idx="3">
                  <c:v>0.88</c:v>
                </c:pt>
                <c:pt idx="4">
                  <c:v>0.96</c:v>
                </c:pt>
              </c:numCache>
            </c:numRef>
          </c:val>
        </c:ser>
        <c:ser>
          <c:idx val="1"/>
          <c:order val="1"/>
          <c:tx>
            <c:strRef>
              <c:f>Лист1!$C$185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Лист1!$A$186:$A$190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Лист1!$C$186:$C$190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006208"/>
        <c:axId val="189007744"/>
      </c:barChart>
      <c:catAx>
        <c:axId val="189006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89007744"/>
        <c:crosses val="autoZero"/>
        <c:auto val="1"/>
        <c:lblAlgn val="ctr"/>
        <c:lblOffset val="100"/>
        <c:noMultiLvlLbl val="0"/>
      </c:catAx>
      <c:valAx>
        <c:axId val="189007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9006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Лист1!$B$185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Лист1!$A$186:$A$190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Лист1!$B$186:$B$190</c:f>
              <c:numCache>
                <c:formatCode>0%</c:formatCode>
                <c:ptCount val="5"/>
                <c:pt idx="0">
                  <c:v>0.92</c:v>
                </c:pt>
                <c:pt idx="1">
                  <c:v>0.81</c:v>
                </c:pt>
                <c:pt idx="2">
                  <c:v>0.8</c:v>
                </c:pt>
                <c:pt idx="3">
                  <c:v>0.88</c:v>
                </c:pt>
                <c:pt idx="4">
                  <c:v>0.96</c:v>
                </c:pt>
              </c:numCache>
            </c:numRef>
          </c:val>
        </c:ser>
        <c:ser>
          <c:idx val="1"/>
          <c:order val="1"/>
          <c:tx>
            <c:strRef>
              <c:f>Лист1!$C$185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Лист1!$A$186:$A$190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Лист1!$C$186:$C$190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341696"/>
        <c:axId val="189343232"/>
      </c:barChart>
      <c:catAx>
        <c:axId val="189341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89343232"/>
        <c:crosses val="autoZero"/>
        <c:auto val="1"/>
        <c:lblAlgn val="ctr"/>
        <c:lblOffset val="100"/>
        <c:noMultiLvlLbl val="0"/>
      </c:catAx>
      <c:valAx>
        <c:axId val="189343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9341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0.23</c:v>
                </c:pt>
                <c:pt idx="1">
                  <c:v>0.22</c:v>
                </c:pt>
                <c:pt idx="2">
                  <c:v>0.42</c:v>
                </c:pt>
                <c:pt idx="3">
                  <c:v>0.31</c:v>
                </c:pt>
                <c:pt idx="4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203776"/>
        <c:axId val="188205312"/>
      </c:barChart>
      <c:catAx>
        <c:axId val="18820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88205312"/>
        <c:crosses val="autoZero"/>
        <c:auto val="1"/>
        <c:lblAlgn val="ctr"/>
        <c:lblOffset val="100"/>
        <c:noMultiLvlLbl val="0"/>
      </c:catAx>
      <c:valAx>
        <c:axId val="188205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203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15438695163107E-2"/>
          <c:y val="2.0279604769198427E-2"/>
          <c:w val="0.76837715598050249"/>
          <c:h val="0.9108330759098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0.23</c:v>
                </c:pt>
                <c:pt idx="1">
                  <c:v>0.22</c:v>
                </c:pt>
                <c:pt idx="2">
                  <c:v>0.42</c:v>
                </c:pt>
                <c:pt idx="3">
                  <c:v>0.31</c:v>
                </c:pt>
                <c:pt idx="4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518784"/>
        <c:axId val="188520320"/>
      </c:barChart>
      <c:catAx>
        <c:axId val="188518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88520320"/>
        <c:crosses val="autoZero"/>
        <c:auto val="1"/>
        <c:lblAlgn val="ctr"/>
        <c:lblOffset val="100"/>
        <c:noMultiLvlLbl val="0"/>
      </c:catAx>
      <c:valAx>
        <c:axId val="1885203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518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Лист1!$B$130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Лист1!$A$131:$A$135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Лист1!$B$131:$B$135</c:f>
              <c:numCache>
                <c:formatCode>0%</c:formatCode>
                <c:ptCount val="5"/>
                <c:pt idx="0">
                  <c:v>0.44</c:v>
                </c:pt>
                <c:pt idx="1">
                  <c:v>0.43</c:v>
                </c:pt>
                <c:pt idx="2">
                  <c:v>0.41</c:v>
                </c:pt>
                <c:pt idx="3">
                  <c:v>0.44</c:v>
                </c:pt>
                <c:pt idx="4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Лист1!$C$130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Лист1!$A$131:$A$135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Лист1!$C$131:$C$135</c:f>
              <c:numCache>
                <c:formatCode>0%</c:formatCode>
                <c:ptCount val="5"/>
                <c:pt idx="0">
                  <c:v>0.97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825600"/>
        <c:axId val="188827136"/>
      </c:barChart>
      <c:catAx>
        <c:axId val="188825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88827136"/>
        <c:crosses val="autoZero"/>
        <c:auto val="1"/>
        <c:lblAlgn val="ctr"/>
        <c:lblOffset val="100"/>
        <c:noMultiLvlLbl val="0"/>
      </c:catAx>
      <c:valAx>
        <c:axId val="188827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825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Лист1!$B$147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Лист1!$A$148:$A$152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5-в</c:v>
                </c:pt>
                <c:pt idx="4">
                  <c:v>5-д</c:v>
                </c:pt>
              </c:strCache>
            </c:strRef>
          </c:cat>
          <c:val>
            <c:numRef>
              <c:f>Лист1!$B$148:$B$152</c:f>
              <c:numCache>
                <c:formatCode>0%</c:formatCode>
                <c:ptCount val="5"/>
                <c:pt idx="0">
                  <c:v>0.56999999999999995</c:v>
                </c:pt>
                <c:pt idx="1">
                  <c:v>0.57999999999999996</c:v>
                </c:pt>
                <c:pt idx="2">
                  <c:v>0.54</c:v>
                </c:pt>
                <c:pt idx="3">
                  <c:v>0.48</c:v>
                </c:pt>
                <c:pt idx="4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Лист1!$C$147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Лист1!$A$148:$A$152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5-в</c:v>
                </c:pt>
                <c:pt idx="4">
                  <c:v>5-д</c:v>
                </c:pt>
              </c:strCache>
            </c:strRef>
          </c:cat>
          <c:val>
            <c:numRef>
              <c:f>Лист1!$C$148:$C$152</c:f>
              <c:numCache>
                <c:formatCode>0%</c:formatCode>
                <c:ptCount val="5"/>
                <c:pt idx="0">
                  <c:v>0.97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841344"/>
        <c:axId val="188548224"/>
      </c:barChart>
      <c:catAx>
        <c:axId val="188841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88548224"/>
        <c:crosses val="autoZero"/>
        <c:auto val="1"/>
        <c:lblAlgn val="ctr"/>
        <c:lblOffset val="100"/>
        <c:noMultiLvlLbl val="0"/>
      </c:catAx>
      <c:valAx>
        <c:axId val="1885482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841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Лист1!$B$147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Лист1!$A$148:$A$152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5-в</c:v>
                </c:pt>
                <c:pt idx="4">
                  <c:v>5-д</c:v>
                </c:pt>
              </c:strCache>
            </c:strRef>
          </c:cat>
          <c:val>
            <c:numRef>
              <c:f>Лист1!$B$148:$B$152</c:f>
              <c:numCache>
                <c:formatCode>0%</c:formatCode>
                <c:ptCount val="5"/>
                <c:pt idx="0">
                  <c:v>0.56999999999999995</c:v>
                </c:pt>
                <c:pt idx="1">
                  <c:v>0.57999999999999996</c:v>
                </c:pt>
                <c:pt idx="2">
                  <c:v>0.54</c:v>
                </c:pt>
                <c:pt idx="3">
                  <c:v>0.48</c:v>
                </c:pt>
                <c:pt idx="4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Лист1!$C$147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Лист1!$A$148:$A$152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5-в</c:v>
                </c:pt>
                <c:pt idx="4">
                  <c:v>5-д</c:v>
                </c:pt>
              </c:strCache>
            </c:strRef>
          </c:cat>
          <c:val>
            <c:numRef>
              <c:f>Лист1!$C$148:$C$152</c:f>
              <c:numCache>
                <c:formatCode>0%</c:formatCode>
                <c:ptCount val="5"/>
                <c:pt idx="0">
                  <c:v>0.97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582912"/>
        <c:axId val="188584704"/>
      </c:barChart>
      <c:catAx>
        <c:axId val="188582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88584704"/>
        <c:crosses val="autoZero"/>
        <c:auto val="1"/>
        <c:lblAlgn val="ctr"/>
        <c:lblOffset val="100"/>
        <c:noMultiLvlLbl val="0"/>
      </c:catAx>
      <c:valAx>
        <c:axId val="188584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582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Лист1!$B$147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Лист1!$A$148:$A$152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5-в</c:v>
                </c:pt>
                <c:pt idx="4">
                  <c:v>5-д</c:v>
                </c:pt>
              </c:strCache>
            </c:strRef>
          </c:cat>
          <c:val>
            <c:numRef>
              <c:f>Лист1!$B$148:$B$152</c:f>
              <c:numCache>
                <c:formatCode>0%</c:formatCode>
                <c:ptCount val="5"/>
                <c:pt idx="0">
                  <c:v>0.56999999999999995</c:v>
                </c:pt>
                <c:pt idx="1">
                  <c:v>0.57999999999999996</c:v>
                </c:pt>
                <c:pt idx="2">
                  <c:v>0.54</c:v>
                </c:pt>
                <c:pt idx="3">
                  <c:v>0.48</c:v>
                </c:pt>
                <c:pt idx="4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Лист1!$C$147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Лист1!$A$148:$A$152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5-в</c:v>
                </c:pt>
                <c:pt idx="4">
                  <c:v>5-д</c:v>
                </c:pt>
              </c:strCache>
            </c:strRef>
          </c:cat>
          <c:val>
            <c:numRef>
              <c:f>Лист1!$C$148:$C$152</c:f>
              <c:numCache>
                <c:formatCode>0%</c:formatCode>
                <c:ptCount val="5"/>
                <c:pt idx="0">
                  <c:v>0.97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619392"/>
        <c:axId val="188633472"/>
      </c:barChart>
      <c:catAx>
        <c:axId val="188619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88633472"/>
        <c:crosses val="autoZero"/>
        <c:auto val="1"/>
        <c:lblAlgn val="ctr"/>
        <c:lblOffset val="100"/>
        <c:noMultiLvlLbl val="0"/>
      </c:catAx>
      <c:valAx>
        <c:axId val="1886334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619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Лист1!$B$160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Лист1!$A$161:$A$165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5-в</c:v>
                </c:pt>
                <c:pt idx="4">
                  <c:v>5-д</c:v>
                </c:pt>
              </c:strCache>
            </c:strRef>
          </c:cat>
          <c:val>
            <c:numRef>
              <c:f>Лист1!$B$161:$B$165</c:f>
              <c:numCache>
                <c:formatCode>0%</c:formatCode>
                <c:ptCount val="5"/>
                <c:pt idx="0">
                  <c:v>0.87</c:v>
                </c:pt>
                <c:pt idx="1">
                  <c:v>0.62</c:v>
                </c:pt>
                <c:pt idx="2">
                  <c:v>0.6</c:v>
                </c:pt>
                <c:pt idx="3">
                  <c:v>0.4</c:v>
                </c:pt>
                <c:pt idx="4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Лист1!$C$160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Лист1!$A$161:$A$165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5-в</c:v>
                </c:pt>
                <c:pt idx="4">
                  <c:v>5-д</c:v>
                </c:pt>
              </c:strCache>
            </c:strRef>
          </c:cat>
          <c:val>
            <c:numRef>
              <c:f>Лист1!$C$161:$C$165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680448"/>
        <c:axId val="188690432"/>
      </c:barChart>
      <c:catAx>
        <c:axId val="188680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88690432"/>
        <c:crosses val="autoZero"/>
        <c:auto val="1"/>
        <c:lblAlgn val="ctr"/>
        <c:lblOffset val="100"/>
        <c:noMultiLvlLbl val="0"/>
      </c:catAx>
      <c:valAx>
        <c:axId val="1886904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680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Лист1!$B$173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Лист1!$A$174:$A$178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5-в</c:v>
                </c:pt>
                <c:pt idx="4">
                  <c:v>5-д</c:v>
                </c:pt>
              </c:strCache>
            </c:strRef>
          </c:cat>
          <c:val>
            <c:numRef>
              <c:f>Лист1!$B$174:$B$178</c:f>
              <c:numCache>
                <c:formatCode>0%</c:formatCode>
                <c:ptCount val="5"/>
                <c:pt idx="0">
                  <c:v>0.87</c:v>
                </c:pt>
                <c:pt idx="1">
                  <c:v>0.64</c:v>
                </c:pt>
                <c:pt idx="2">
                  <c:v>0.71</c:v>
                </c:pt>
                <c:pt idx="3">
                  <c:v>0.65</c:v>
                </c:pt>
                <c:pt idx="4">
                  <c:v>0.74</c:v>
                </c:pt>
              </c:numCache>
            </c:numRef>
          </c:val>
        </c:ser>
        <c:ser>
          <c:idx val="1"/>
          <c:order val="1"/>
          <c:tx>
            <c:strRef>
              <c:f>Лист1!$C$173</c:f>
              <c:strCache>
                <c:ptCount val="1"/>
                <c:pt idx="0">
                  <c:v>%успеваемости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Лист1!$A$174:$A$178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5-в</c:v>
                </c:pt>
                <c:pt idx="4">
                  <c:v>5-д</c:v>
                </c:pt>
              </c:strCache>
            </c:strRef>
          </c:cat>
          <c:val>
            <c:numRef>
              <c:f>Лист1!$C$174:$C$178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16928"/>
        <c:axId val="188718464"/>
      </c:barChart>
      <c:catAx>
        <c:axId val="188716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88718464"/>
        <c:crosses val="autoZero"/>
        <c:auto val="1"/>
        <c:lblAlgn val="ctr"/>
        <c:lblOffset val="100"/>
        <c:noMultiLvlLbl val="0"/>
      </c:catAx>
      <c:valAx>
        <c:axId val="188718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8716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22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5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48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780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13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471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43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21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9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6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9974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8427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0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3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489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74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337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4074" r:id="rId12"/>
    <p:sldLayoutId id="2147484075" r:id="rId13"/>
    <p:sldLayoutId id="2147484076" r:id="rId14"/>
    <p:sldLayoutId id="2147484077" r:id="rId15"/>
    <p:sldLayoutId id="2147484078" r:id="rId16"/>
    <p:sldLayoutId id="21474840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1597" y="866900"/>
            <a:ext cx="10696486" cy="395119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Тема педсовета: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400" b="1" i="1" dirty="0" smtClean="0">
                <a:solidFill>
                  <a:srgbClr val="FFFF00"/>
                </a:solidFill>
              </a:rPr>
              <a:t>адаптация учащихся 1,5 классов. Профилактика школьной неуспеваемости, как средство повышения качества образования</a:t>
            </a:r>
            <a:r>
              <a:rPr lang="ru-RU" sz="4400" b="1" i="1" dirty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1026" name="Picture 2" descr="ÐÐ°ÑÑÐ¸Ð½ÐºÐ¸ Ð¿Ð¾ Ð·Ð°Ð¿ÑÐ¾ÑÑ ÑÐºÐ¾Ð»Ð°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761" y="2459717"/>
            <a:ext cx="2124487" cy="428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2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031" y="1304745"/>
            <a:ext cx="9776752" cy="412227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Мониторинг, итоги первой четверти по 5 классам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487" y="332509"/>
            <a:ext cx="8534400" cy="1469900"/>
          </a:xfrm>
        </p:spPr>
        <p:txBody>
          <a:bodyPr>
            <a:normAutofit/>
          </a:bodyPr>
          <a:lstStyle/>
          <a:p>
            <a:r>
              <a:rPr lang="ru-RU" sz="2800" b="1" dirty="0"/>
              <a:t>Предмет: </a:t>
            </a:r>
            <a:r>
              <a:rPr lang="ru-RU" sz="2800" dirty="0"/>
              <a:t>математика</a:t>
            </a:r>
            <a:br>
              <a:rPr lang="ru-RU" sz="2800" dirty="0"/>
            </a:br>
            <a:r>
              <a:rPr lang="ru-RU" sz="2800" b="1" dirty="0"/>
              <a:t>Учитель</a:t>
            </a:r>
            <a:r>
              <a:rPr lang="ru-RU" sz="2800" b="1" dirty="0" smtClean="0"/>
              <a:t>: </a:t>
            </a:r>
            <a:r>
              <a:rPr lang="ru-RU" sz="2800" b="1" dirty="0" err="1" smtClean="0"/>
              <a:t>Жанекова</a:t>
            </a:r>
            <a:r>
              <a:rPr lang="ru-RU" sz="2800" b="1" dirty="0" smtClean="0"/>
              <a:t> А.Т., </a:t>
            </a:r>
            <a:r>
              <a:rPr lang="ru-RU" sz="2800" b="1" dirty="0" err="1" smtClean="0"/>
              <a:t>Мавлян</a:t>
            </a:r>
            <a:r>
              <a:rPr lang="ru-RU" sz="2800" b="1" dirty="0" smtClean="0"/>
              <a:t> к 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836643"/>
              </p:ext>
            </p:extLst>
          </p:nvPr>
        </p:nvGraphicFramePr>
        <p:xfrm>
          <a:off x="1574862" y="1401825"/>
          <a:ext cx="8534400" cy="4274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48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8606" y="140963"/>
            <a:ext cx="9920453" cy="164033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/>
              <a:t>Предмет</a:t>
            </a:r>
            <a:r>
              <a:rPr lang="ru-RU" sz="2700" b="1" dirty="0"/>
              <a:t>: </a:t>
            </a:r>
            <a:r>
              <a:rPr lang="ru-RU" sz="2700" dirty="0"/>
              <a:t>английский язык</a:t>
            </a:r>
            <a:br>
              <a:rPr lang="ru-RU" sz="2700" dirty="0"/>
            </a:br>
            <a:r>
              <a:rPr lang="ru-RU" sz="2700" b="1" dirty="0"/>
              <a:t>Учитель</a:t>
            </a:r>
            <a:r>
              <a:rPr lang="ru-RU" sz="2700" b="1" dirty="0" smtClean="0"/>
              <a:t>: Туганбаева Н.Б, </a:t>
            </a:r>
            <a:r>
              <a:rPr lang="ru-RU" sz="2700" b="1" dirty="0" err="1" smtClean="0"/>
              <a:t>Кубанычбекова</a:t>
            </a:r>
            <a:r>
              <a:rPr lang="ru-RU" sz="2700" b="1" dirty="0" smtClean="0"/>
              <a:t> Б.К., </a:t>
            </a:r>
            <a:r>
              <a:rPr lang="ru-RU" sz="2700" b="1" dirty="0" err="1" smtClean="0"/>
              <a:t>Касымалиева</a:t>
            </a:r>
            <a:r>
              <a:rPr lang="ru-RU" sz="2700" b="1" dirty="0" smtClean="0"/>
              <a:t> Д.У., </a:t>
            </a:r>
            <a:r>
              <a:rPr lang="ru-RU" sz="2700" b="1" dirty="0" err="1" smtClean="0"/>
              <a:t>Аликулова</a:t>
            </a:r>
            <a:r>
              <a:rPr lang="ru-RU" sz="2700" b="1" dirty="0" smtClean="0"/>
              <a:t> Б.Т.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830899"/>
              </p:ext>
            </p:extLst>
          </p:nvPr>
        </p:nvGraphicFramePr>
        <p:xfrm>
          <a:off x="1277979" y="1840262"/>
          <a:ext cx="8934799" cy="402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6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725" y="224090"/>
            <a:ext cx="10597347" cy="1319701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Предмет: </a:t>
            </a:r>
            <a:r>
              <a:rPr lang="ru-RU" sz="2400" dirty="0"/>
              <a:t>русский  язык</a:t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Джедигерова</a:t>
            </a:r>
            <a:r>
              <a:rPr lang="ru-RU" sz="2400" b="1" dirty="0" smtClean="0"/>
              <a:t> А.К., </a:t>
            </a:r>
            <a:r>
              <a:rPr lang="ru-RU" sz="2400" b="1" dirty="0" err="1" smtClean="0"/>
              <a:t>Ополбек</a:t>
            </a:r>
            <a:r>
              <a:rPr lang="ru-RU" sz="2400" b="1" dirty="0" smtClean="0"/>
              <a:t> к Н., </a:t>
            </a:r>
            <a:r>
              <a:rPr lang="ru-RU" sz="2400" b="1" dirty="0" err="1" smtClean="0"/>
              <a:t>Нурдолотова</a:t>
            </a:r>
            <a:r>
              <a:rPr lang="ru-RU" sz="2400" b="1" dirty="0" smtClean="0"/>
              <a:t> Н.Б</a:t>
            </a:r>
            <a:r>
              <a:rPr lang="ru-RU" sz="2800" b="1" dirty="0" smtClean="0"/>
              <a:t>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757307"/>
              </p:ext>
            </p:extLst>
          </p:nvPr>
        </p:nvGraphicFramePr>
        <p:xfrm>
          <a:off x="1515485" y="1329315"/>
          <a:ext cx="8534400" cy="4228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77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725" y="224090"/>
            <a:ext cx="10597347" cy="1319701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Предмет: </a:t>
            </a:r>
            <a:r>
              <a:rPr lang="ru-RU" sz="2400" dirty="0" smtClean="0"/>
              <a:t>русская литература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Джедигерова</a:t>
            </a:r>
            <a:r>
              <a:rPr lang="ru-RU" sz="2400" b="1" dirty="0" smtClean="0"/>
              <a:t> А.К., </a:t>
            </a:r>
            <a:r>
              <a:rPr lang="ru-RU" sz="2400" b="1" dirty="0" err="1" smtClean="0"/>
              <a:t>Ополбек</a:t>
            </a:r>
            <a:r>
              <a:rPr lang="ru-RU" sz="2400" b="1" dirty="0" smtClean="0"/>
              <a:t> к Н., </a:t>
            </a:r>
            <a:r>
              <a:rPr lang="ru-RU" sz="2400" b="1" dirty="0" err="1" smtClean="0"/>
              <a:t>Нурдолотова</a:t>
            </a:r>
            <a:r>
              <a:rPr lang="ru-RU" sz="2400" b="1" dirty="0" smtClean="0"/>
              <a:t> Н.Б</a:t>
            </a:r>
            <a:r>
              <a:rPr lang="ru-RU" sz="2800" b="1" dirty="0" smtClean="0"/>
              <a:t>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521152"/>
              </p:ext>
            </p:extLst>
          </p:nvPr>
        </p:nvGraphicFramePr>
        <p:xfrm>
          <a:off x="1705490" y="1176275"/>
          <a:ext cx="8534400" cy="4440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9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102" y="200340"/>
            <a:ext cx="10597347" cy="1070319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Кыргыз</a:t>
            </a:r>
            <a:r>
              <a:rPr lang="ru-RU" sz="2400" b="1" dirty="0" smtClean="0"/>
              <a:t> тили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 </a:t>
            </a:r>
            <a:r>
              <a:rPr lang="ru-RU" sz="2400" b="1" dirty="0" err="1" smtClean="0"/>
              <a:t>Турдубаева</a:t>
            </a:r>
            <a:r>
              <a:rPr lang="ru-RU" sz="2400" b="1" dirty="0" smtClean="0"/>
              <a:t> А.М., </a:t>
            </a:r>
            <a:r>
              <a:rPr lang="ru-RU" sz="2400" b="1" dirty="0" err="1" smtClean="0"/>
              <a:t>Каниметова</a:t>
            </a:r>
            <a:r>
              <a:rPr lang="ru-RU" sz="2400" b="1" dirty="0" smtClean="0"/>
              <a:t> Ж.К., </a:t>
            </a:r>
            <a:r>
              <a:rPr lang="ru-RU" sz="2400" b="1" dirty="0" err="1" smtClean="0"/>
              <a:t>Исмаилова</a:t>
            </a:r>
            <a:r>
              <a:rPr lang="ru-RU" sz="2400" b="1" dirty="0" smtClean="0"/>
              <a:t> Р.А.,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716796"/>
              </p:ext>
            </p:extLst>
          </p:nvPr>
        </p:nvGraphicFramePr>
        <p:xfrm>
          <a:off x="1211283" y="1057338"/>
          <a:ext cx="9250878" cy="4250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42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102" y="200340"/>
            <a:ext cx="10597347" cy="1070319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Кыргыз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адабият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 </a:t>
            </a:r>
            <a:r>
              <a:rPr lang="ru-RU" sz="2400" b="1" dirty="0" err="1" smtClean="0"/>
              <a:t>Турдубаева</a:t>
            </a:r>
            <a:r>
              <a:rPr lang="ru-RU" sz="2400" b="1" dirty="0" smtClean="0"/>
              <a:t> А.М., </a:t>
            </a:r>
            <a:r>
              <a:rPr lang="ru-RU" sz="2400" b="1" dirty="0" err="1" smtClean="0"/>
              <a:t>Каниметова</a:t>
            </a:r>
            <a:r>
              <a:rPr lang="ru-RU" sz="2400" b="1" dirty="0" smtClean="0"/>
              <a:t> Ж.К., </a:t>
            </a:r>
            <a:r>
              <a:rPr lang="ru-RU" sz="2400" b="1" dirty="0" err="1" smtClean="0"/>
              <a:t>Исмаилова</a:t>
            </a:r>
            <a:r>
              <a:rPr lang="ru-RU" sz="2400" b="1" dirty="0" smtClean="0"/>
              <a:t> Р.А.,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807705"/>
              </p:ext>
            </p:extLst>
          </p:nvPr>
        </p:nvGraphicFramePr>
        <p:xfrm>
          <a:off x="1182975" y="1140218"/>
          <a:ext cx="9196057" cy="4191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095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102" y="200340"/>
            <a:ext cx="10597347" cy="1070319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</a:t>
            </a:r>
            <a:r>
              <a:rPr lang="ru-RU" sz="2400" b="1" dirty="0" smtClean="0"/>
              <a:t>: история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 </a:t>
            </a:r>
            <a:r>
              <a:rPr lang="ru-RU" sz="2400" b="1" dirty="0" err="1" smtClean="0"/>
              <a:t>Жумамудун</a:t>
            </a:r>
            <a:r>
              <a:rPr lang="ru-RU" sz="2400" b="1" dirty="0" smtClean="0"/>
              <a:t> к С., </a:t>
            </a:r>
            <a:r>
              <a:rPr lang="ru-RU" sz="2400" b="1" dirty="0" err="1" smtClean="0"/>
              <a:t>Жоомартова</a:t>
            </a:r>
            <a:r>
              <a:rPr lang="ru-RU" sz="2400" b="1" dirty="0" smtClean="0"/>
              <a:t> И.Ж.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953485"/>
              </p:ext>
            </p:extLst>
          </p:nvPr>
        </p:nvGraphicFramePr>
        <p:xfrm>
          <a:off x="1270660" y="1080324"/>
          <a:ext cx="9084623" cy="4263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103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102" y="200340"/>
            <a:ext cx="10597347" cy="1070319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ЧиО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 </a:t>
            </a:r>
            <a:r>
              <a:rPr lang="ru-RU" sz="2400" b="1" dirty="0" err="1" smtClean="0"/>
              <a:t>Жумамудун</a:t>
            </a:r>
            <a:r>
              <a:rPr lang="ru-RU" sz="2400" b="1" dirty="0" smtClean="0"/>
              <a:t> к С., </a:t>
            </a:r>
            <a:r>
              <a:rPr lang="ru-RU" sz="2400" b="1" dirty="0" err="1" smtClean="0"/>
              <a:t>Жоомартова</a:t>
            </a:r>
            <a:r>
              <a:rPr lang="ru-RU" sz="2400" b="1" dirty="0" smtClean="0"/>
              <a:t> И.Ж.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583592"/>
              </p:ext>
            </p:extLst>
          </p:nvPr>
        </p:nvGraphicFramePr>
        <p:xfrm>
          <a:off x="1147658" y="1196356"/>
          <a:ext cx="9160123" cy="4432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51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102" y="200340"/>
            <a:ext cx="10597347" cy="1070319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</a:t>
            </a:r>
            <a:r>
              <a:rPr lang="ru-RU" sz="2400" b="1" dirty="0" smtClean="0"/>
              <a:t>:  </a:t>
            </a:r>
            <a:r>
              <a:rPr lang="ru-RU" sz="2400" b="1" dirty="0" err="1" smtClean="0"/>
              <a:t>Естествозание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Нурматова</a:t>
            </a:r>
            <a:r>
              <a:rPr lang="ru-RU" sz="2400" b="1" dirty="0" smtClean="0"/>
              <a:t> Г.М., </a:t>
            </a:r>
            <a:r>
              <a:rPr lang="ru-RU" sz="2400" b="1" dirty="0" err="1" smtClean="0"/>
              <a:t>Кенешбаева</a:t>
            </a:r>
            <a:r>
              <a:rPr lang="ru-RU" sz="2400" b="1" dirty="0" smtClean="0"/>
              <a:t> Г.А.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383285"/>
              </p:ext>
            </p:extLst>
          </p:nvPr>
        </p:nvGraphicFramePr>
        <p:xfrm>
          <a:off x="1111724" y="1330035"/>
          <a:ext cx="8534400" cy="407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2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8617" y="710979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Повестка дня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217717"/>
            <a:ext cx="8534400" cy="3615267"/>
          </a:xfrm>
        </p:spPr>
        <p:txBody>
          <a:bodyPr>
            <a:normAutofit fontScale="62500" lnSpcReduction="20000"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Итоги 1 четверти;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Анализ процесса адаптации учащихся 1,5 классов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Постановление </a:t>
            </a:r>
            <a:r>
              <a:rPr lang="ru-RU" sz="4400" dirty="0">
                <a:solidFill>
                  <a:schemeClr val="bg1"/>
                </a:solidFill>
              </a:rPr>
              <a:t>Правительства Кыргызской Республики </a:t>
            </a:r>
            <a:r>
              <a:rPr lang="ru-RU" sz="4400" dirty="0" smtClean="0">
                <a:solidFill>
                  <a:schemeClr val="bg1"/>
                </a:solidFill>
              </a:rPr>
              <a:t> о заработной плате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 Информация по </a:t>
            </a:r>
            <a:r>
              <a:rPr lang="ru-RU" sz="4400" dirty="0" err="1" smtClean="0">
                <a:solidFill>
                  <a:schemeClr val="bg1"/>
                </a:solidFill>
              </a:rPr>
              <a:t>СКУДу</a:t>
            </a:r>
            <a:endParaRPr lang="ru-RU" sz="4400" dirty="0" smtClean="0">
              <a:solidFill>
                <a:schemeClr val="bg1"/>
              </a:solidFill>
            </a:endParaRPr>
          </a:p>
          <a:p>
            <a:r>
              <a:rPr lang="ru-RU" sz="4400" dirty="0" smtClean="0">
                <a:solidFill>
                  <a:schemeClr val="bg1"/>
                </a:solidFill>
              </a:rPr>
              <a:t>Разное</a:t>
            </a:r>
            <a:r>
              <a:rPr lang="ru-RU" sz="4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64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102" y="200340"/>
            <a:ext cx="10597347" cy="1070319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</a:t>
            </a:r>
            <a:r>
              <a:rPr lang="ru-RU" sz="2400" b="1" dirty="0" smtClean="0"/>
              <a:t>:  информатика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жанекова</a:t>
            </a:r>
            <a:r>
              <a:rPr lang="ru-RU" sz="2400" b="1" dirty="0" smtClean="0"/>
              <a:t> А.Т., </a:t>
            </a:r>
            <a:r>
              <a:rPr lang="ru-RU" sz="2400" b="1" dirty="0" err="1" smtClean="0"/>
              <a:t>жоомартова</a:t>
            </a:r>
            <a:r>
              <a:rPr lang="ru-RU" sz="2400" b="1" dirty="0" smtClean="0"/>
              <a:t> И.Ж., </a:t>
            </a:r>
            <a:r>
              <a:rPr lang="ru-RU" sz="2400" b="1" dirty="0" err="1" smtClean="0"/>
              <a:t>Алагоз</a:t>
            </a:r>
            <a:r>
              <a:rPr lang="ru-RU" sz="2400" b="1" dirty="0" smtClean="0"/>
              <a:t> к Н.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554601"/>
              </p:ext>
            </p:extLst>
          </p:nvPr>
        </p:nvGraphicFramePr>
        <p:xfrm>
          <a:off x="1016721" y="1626835"/>
          <a:ext cx="8946675" cy="3717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102" y="200340"/>
            <a:ext cx="10597347" cy="1070319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</a:t>
            </a:r>
            <a:r>
              <a:rPr lang="ru-RU" sz="2400" b="1" dirty="0" smtClean="0"/>
              <a:t>:  технология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жанекова</a:t>
            </a:r>
            <a:r>
              <a:rPr lang="ru-RU" sz="2400" b="1" dirty="0" smtClean="0"/>
              <a:t> А.Т., </a:t>
            </a:r>
            <a:r>
              <a:rPr lang="ru-RU" sz="2400" b="1" dirty="0" err="1" smtClean="0"/>
              <a:t>Кенешбаева</a:t>
            </a:r>
            <a:r>
              <a:rPr lang="ru-RU" sz="2400" b="1" dirty="0" smtClean="0"/>
              <a:t> Г.А.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798656"/>
              </p:ext>
            </p:extLst>
          </p:nvPr>
        </p:nvGraphicFramePr>
        <p:xfrm>
          <a:off x="1420484" y="1258887"/>
          <a:ext cx="9053552" cy="4144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4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102" y="200340"/>
            <a:ext cx="10597347" cy="1070319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</a:t>
            </a:r>
            <a:r>
              <a:rPr lang="ru-RU" sz="2400" b="1" dirty="0" smtClean="0"/>
              <a:t>:  музыка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райымбекова</a:t>
            </a:r>
            <a:r>
              <a:rPr lang="ru-RU" sz="2400" b="1" dirty="0" smtClean="0"/>
              <a:t> М.Р.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608518"/>
              </p:ext>
            </p:extLst>
          </p:nvPr>
        </p:nvGraphicFramePr>
        <p:xfrm>
          <a:off x="684212" y="1187449"/>
          <a:ext cx="9516691" cy="413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3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102" y="200340"/>
            <a:ext cx="10597347" cy="1070319"/>
          </a:xfrm>
        </p:spPr>
        <p:txBody>
          <a:bodyPr>
            <a:noAutofit/>
          </a:bodyPr>
          <a:lstStyle/>
          <a:p>
            <a:r>
              <a:rPr lang="ru-RU" sz="2400" b="1" dirty="0"/>
              <a:t>Предмет</a:t>
            </a:r>
            <a:r>
              <a:rPr lang="ru-RU" sz="2400" b="1" dirty="0" smtClean="0"/>
              <a:t>:  физкультура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Учитель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Байдалиев</a:t>
            </a:r>
            <a:r>
              <a:rPr lang="ru-RU" sz="2400" b="1" dirty="0" smtClean="0"/>
              <a:t> Э.Ш., </a:t>
            </a:r>
            <a:r>
              <a:rPr lang="ru-RU" sz="2400" b="1" dirty="0" err="1" smtClean="0"/>
              <a:t>Иманалиев</a:t>
            </a:r>
            <a:r>
              <a:rPr lang="ru-RU" sz="2400" b="1" dirty="0" smtClean="0"/>
              <a:t> А.А.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261923"/>
              </p:ext>
            </p:extLst>
          </p:nvPr>
        </p:nvGraphicFramePr>
        <p:xfrm>
          <a:off x="684212" y="1269999"/>
          <a:ext cx="9576069" cy="4299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6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58140"/>
            <a:ext cx="9861076" cy="5436259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Общая характеристика 5 классов: Информация о составе класса, процесс адаптации и сложности, рекомендации,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12725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6298"/>
              </p:ext>
            </p:extLst>
          </p:nvPr>
        </p:nvGraphicFramePr>
        <p:xfrm>
          <a:off x="890648" y="2187978"/>
          <a:ext cx="10284033" cy="3770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7055"/>
                <a:gridCol w="3428489"/>
                <a:gridCol w="3428489"/>
              </a:tblGrid>
              <a:tr h="1898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Всего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 русским языком обучения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 </a:t>
                      </a:r>
                      <a:r>
                        <a:rPr lang="ru-RU" sz="2400" dirty="0" err="1">
                          <a:effectLst/>
                        </a:rPr>
                        <a:t>кыргызским</a:t>
                      </a:r>
                      <a:r>
                        <a:rPr lang="ru-RU" sz="2400" dirty="0">
                          <a:effectLst/>
                        </a:rPr>
                        <a:t> языком обучения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6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Классов-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6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233 </a:t>
                      </a:r>
                      <a:r>
                        <a:rPr lang="ru-RU" sz="2400" dirty="0">
                          <a:effectLst/>
                        </a:rPr>
                        <a:t>учащихся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111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122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79877" y="1203093"/>
            <a:ext cx="612238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Информация по 1 классам</a:t>
            </a:r>
            <a:endParaRPr kumimoji="0" lang="ru-RU" alt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46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ÐºÐ¾Ð»ÑÐ½ÑÐ¹ ÑÐ¾Ð½ Ð¿Ð½Ð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23" y="-827189"/>
            <a:ext cx="12194763" cy="835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785" y="1007862"/>
            <a:ext cx="9479869" cy="2839743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2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1725" y="2"/>
            <a:ext cx="10131425" cy="1456267"/>
          </a:xfrm>
        </p:spPr>
        <p:txBody>
          <a:bodyPr>
            <a:normAutofit/>
          </a:bodyPr>
          <a:lstStyle/>
          <a:p>
            <a:r>
              <a:rPr lang="ru-RU" sz="4800" b="1" dirty="0"/>
              <a:t>Регламент выступления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2518" y="1211283"/>
            <a:ext cx="11352811" cy="5498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1. Слово </a:t>
            </a:r>
            <a:r>
              <a:rPr lang="ru-RU" sz="2800" dirty="0">
                <a:solidFill>
                  <a:schemeClr val="bg1"/>
                </a:solidFill>
              </a:rPr>
              <a:t>Бектуровой Г.А</a:t>
            </a:r>
            <a:r>
              <a:rPr lang="ru-RU" sz="2800" dirty="0" smtClean="0">
                <a:solidFill>
                  <a:schemeClr val="bg1"/>
                </a:solidFill>
              </a:rPr>
              <a:t>.-директор </a:t>
            </a:r>
            <a:r>
              <a:rPr lang="ru-RU" sz="2800" dirty="0">
                <a:solidFill>
                  <a:schemeClr val="bg1"/>
                </a:solidFill>
              </a:rPr>
              <a:t>школы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2. Итоги 1 четверти- зам. </a:t>
            </a:r>
            <a:r>
              <a:rPr lang="ru-RU" sz="2800" dirty="0" err="1" smtClean="0">
                <a:solidFill>
                  <a:schemeClr val="bg1"/>
                </a:solidFill>
              </a:rPr>
              <a:t>дир</a:t>
            </a:r>
            <a:r>
              <a:rPr lang="ru-RU" sz="2800" dirty="0" smtClean="0">
                <a:solidFill>
                  <a:schemeClr val="bg1"/>
                </a:solidFill>
              </a:rPr>
              <a:t> по УВР Шабданбекова </a:t>
            </a:r>
            <a:r>
              <a:rPr lang="ru-RU" sz="2800" dirty="0">
                <a:solidFill>
                  <a:schemeClr val="bg1"/>
                </a:solidFill>
              </a:rPr>
              <a:t>А.Т</a:t>
            </a:r>
            <a:r>
              <a:rPr lang="ru-RU" sz="2800" dirty="0" smtClean="0">
                <a:solidFill>
                  <a:schemeClr val="bg1"/>
                </a:solidFill>
              </a:rPr>
              <a:t>., </a:t>
            </a:r>
          </a:p>
          <a:p>
            <a:pPr marL="0" indent="0">
              <a:buNone/>
            </a:pPr>
            <a:r>
              <a:rPr lang="ru-RU" sz="2800" dirty="0" err="1" smtClean="0">
                <a:solidFill>
                  <a:schemeClr val="bg1"/>
                </a:solidFill>
              </a:rPr>
              <a:t>Мамбеталиева</a:t>
            </a:r>
            <a:r>
              <a:rPr lang="ru-RU" sz="2800" dirty="0" smtClean="0">
                <a:solidFill>
                  <a:schemeClr val="bg1"/>
                </a:solidFill>
              </a:rPr>
              <a:t>  Н.Т.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3. Классные руководители 1,5 классов, предметные учителя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4. По повышению заработной платы- зам. </a:t>
            </a:r>
            <a:r>
              <a:rPr lang="ru-RU" sz="2800" dirty="0" err="1" smtClean="0">
                <a:solidFill>
                  <a:schemeClr val="bg1"/>
                </a:solidFill>
              </a:rPr>
              <a:t>дир</a:t>
            </a:r>
            <a:r>
              <a:rPr lang="ru-RU" sz="2800" dirty="0" smtClean="0">
                <a:solidFill>
                  <a:schemeClr val="bg1"/>
                </a:solidFill>
              </a:rPr>
              <a:t> по УВР </a:t>
            </a:r>
            <a:r>
              <a:rPr lang="ru-RU" sz="2800" dirty="0" err="1" smtClean="0">
                <a:solidFill>
                  <a:schemeClr val="bg1"/>
                </a:solidFill>
              </a:rPr>
              <a:t>Мамбеталиева</a:t>
            </a:r>
            <a:r>
              <a:rPr lang="ru-RU" sz="2800" dirty="0" smtClean="0">
                <a:solidFill>
                  <a:schemeClr val="bg1"/>
                </a:solidFill>
              </a:rPr>
              <a:t> Н.Т.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 Информация о деятельности </a:t>
            </a:r>
            <a:r>
              <a:rPr lang="ru-RU" sz="2800" dirty="0" err="1" smtClean="0">
                <a:solidFill>
                  <a:schemeClr val="bg1"/>
                </a:solidFill>
              </a:rPr>
              <a:t>СКУДа</a:t>
            </a:r>
            <a:r>
              <a:rPr lang="ru-RU" sz="2800" dirty="0" smtClean="0">
                <a:solidFill>
                  <a:schemeClr val="bg1"/>
                </a:solidFill>
              </a:rPr>
              <a:t> –ответственная </a:t>
            </a:r>
            <a:r>
              <a:rPr lang="ru-RU" sz="2800" dirty="0" err="1" smtClean="0">
                <a:solidFill>
                  <a:schemeClr val="bg1"/>
                </a:solidFill>
              </a:rPr>
              <a:t>Нурузова</a:t>
            </a:r>
            <a:r>
              <a:rPr lang="ru-RU" sz="2800" dirty="0" smtClean="0">
                <a:solidFill>
                  <a:schemeClr val="bg1"/>
                </a:solidFill>
              </a:rPr>
              <a:t> А.Г.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6. Обсуждение предложения, решения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12620" y="1879759"/>
          <a:ext cx="6077585" cy="122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Класс-комплектов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 русским языком обучения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 кыргызским языком обучения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Итого: 1910 на конец четверти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05984"/>
              </p:ext>
            </p:extLst>
          </p:nvPr>
        </p:nvGraphicFramePr>
        <p:xfrm>
          <a:off x="95004" y="261257"/>
          <a:ext cx="12096996" cy="6436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6399"/>
                <a:gridCol w="1862260"/>
                <a:gridCol w="1939213"/>
                <a:gridCol w="3078116"/>
                <a:gridCol w="2601008"/>
              </a:tblGrid>
              <a:tr h="562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Успеваемость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Отличники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Неуспевающие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Н/А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7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</a:rPr>
                        <a:t>35% -97%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1-4: 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44% -98%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Всего-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11кл-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10кл-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9кл-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8кл-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7кл-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6кл-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5кл-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4кл-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3кл-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Всего: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</a:rPr>
                        <a:t>47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Всего: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 НШ-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</a:rPr>
                        <a:t>7уч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 среднему и ст. звену-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40уч</a:t>
                      </a:r>
                      <a:r>
                        <a:rPr lang="ru-RU" sz="2000" dirty="0">
                          <a:effectLst/>
                        </a:rPr>
                        <a:t>, по предметам биология, математика, кыргызский язык, русский язык, история, химия, чтение,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 НШ-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</a:rPr>
                        <a:t>4уч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Ср.звено-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2уч, </a:t>
                      </a:r>
                      <a:r>
                        <a:rPr lang="ru-RU" sz="2000" dirty="0">
                          <a:effectLst/>
                        </a:rPr>
                        <a:t>причина пропуски, болезни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4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5-9: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31%-95%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8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10-11: 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30%-95%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5745" y="1143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405" y="403761"/>
            <a:ext cx="9776752" cy="14250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</a:rPr>
              <a:t>Отчет движения учащихся за  </a:t>
            </a:r>
            <a:br>
              <a:rPr lang="ru-RU" sz="4000" b="1" dirty="0" smtClean="0">
                <a:solidFill>
                  <a:schemeClr val="bg2"/>
                </a:solidFill>
              </a:rPr>
            </a:br>
            <a:r>
              <a:rPr lang="ru-RU" sz="4000" b="1" dirty="0" smtClean="0">
                <a:solidFill>
                  <a:schemeClr val="bg2"/>
                </a:solidFill>
              </a:rPr>
              <a:t>1 четверть за 2019-2020 учебный год</a:t>
            </a:r>
            <a:endParaRPr lang="ru-RU" sz="4000" b="1" dirty="0">
              <a:solidFill>
                <a:schemeClr val="bg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0027" y="1720739"/>
            <a:ext cx="1052853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atin typeface="1 Askar's" panose="020B0B00000000000000" pitchFamily="34" charset="0"/>
                <a:ea typeface="Calibri"/>
                <a:cs typeface="Times New Roman"/>
              </a:rPr>
              <a:t>Начало </a:t>
            </a:r>
            <a:r>
              <a:rPr lang="ru-RU" sz="4000" b="1" dirty="0" smtClean="0">
                <a:latin typeface="1 Askar's" panose="020B0B00000000000000" pitchFamily="34" charset="0"/>
                <a:ea typeface="Calibri"/>
                <a:cs typeface="Times New Roman"/>
              </a:rPr>
              <a:t>года-</a:t>
            </a:r>
            <a:r>
              <a:rPr lang="ru-RU" sz="4000" b="1" dirty="0" smtClean="0">
                <a:solidFill>
                  <a:srgbClr val="FF0000"/>
                </a:solidFill>
                <a:latin typeface="1 Askar's" panose="020B0B00000000000000" pitchFamily="34" charset="0"/>
                <a:ea typeface="Calibri"/>
                <a:cs typeface="Times New Roman"/>
              </a:rPr>
              <a:t>1892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latin typeface="1 Askar's" panose="020B0B00000000000000" pitchFamily="34" charset="0"/>
                <a:ea typeface="Calibri"/>
                <a:cs typeface="Times New Roman"/>
              </a:rPr>
              <a:t>На конец </a:t>
            </a:r>
            <a:r>
              <a:rPr lang="ru-RU" sz="4000" b="1" dirty="0">
                <a:latin typeface="1 Askar's" panose="020B0B00000000000000" pitchFamily="34" charset="0"/>
                <a:ea typeface="Calibri"/>
                <a:cs typeface="Times New Roman"/>
              </a:rPr>
              <a:t>четверти </a:t>
            </a:r>
            <a:r>
              <a:rPr lang="ru-RU" sz="4000" b="1" dirty="0" smtClean="0">
                <a:latin typeface="1 Askar's" panose="020B0B00000000000000" pitchFamily="34" charset="0"/>
                <a:ea typeface="Calibri"/>
                <a:cs typeface="Times New Roman"/>
              </a:rPr>
              <a:t>– </a:t>
            </a:r>
            <a:r>
              <a:rPr lang="ru-RU" sz="4000" b="1" dirty="0" smtClean="0">
                <a:solidFill>
                  <a:srgbClr val="FF0000"/>
                </a:solidFill>
                <a:latin typeface="1 Askar's" panose="020B0B00000000000000" pitchFamily="34" charset="0"/>
                <a:ea typeface="Calibri"/>
                <a:cs typeface="Times New Roman"/>
              </a:rPr>
              <a:t>1910</a:t>
            </a:r>
            <a:r>
              <a:rPr lang="ru-RU" sz="4000" b="1" dirty="0" smtClean="0">
                <a:latin typeface="1 Askar's" panose="020B0B00000000000000" pitchFamily="34" charset="0"/>
                <a:ea typeface="Calibri"/>
                <a:cs typeface="Times New Roman"/>
              </a:rPr>
              <a:t> учащихся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latin typeface="1 Askar's" panose="020B0B00000000000000" pitchFamily="34" charset="0"/>
                <a:ea typeface="Calibri"/>
                <a:cs typeface="Times New Roman"/>
              </a:rPr>
              <a:t>Пропуски по уважительной причине-</a:t>
            </a:r>
            <a:r>
              <a:rPr lang="ru-RU" sz="4000" b="1" dirty="0" smtClean="0">
                <a:solidFill>
                  <a:srgbClr val="FF0000"/>
                </a:solidFill>
                <a:latin typeface="1 Askar's" panose="020B0B00000000000000" pitchFamily="34" charset="0"/>
                <a:ea typeface="Calibri"/>
                <a:cs typeface="Times New Roman"/>
              </a:rPr>
              <a:t>1311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latin typeface="1 Askar's" panose="020B0B00000000000000" pitchFamily="34" charset="0"/>
                <a:ea typeface="Calibri"/>
                <a:cs typeface="Times New Roman"/>
              </a:rPr>
              <a:t>Без причин-</a:t>
            </a:r>
            <a:r>
              <a:rPr lang="ru-RU" sz="4000" b="1" dirty="0" smtClean="0">
                <a:solidFill>
                  <a:srgbClr val="FF0000"/>
                </a:solidFill>
                <a:latin typeface="1 Askar's" panose="020B0B00000000000000" pitchFamily="34" charset="0"/>
                <a:ea typeface="Calibri"/>
                <a:cs typeface="Times New Roman"/>
              </a:rPr>
              <a:t>1932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latin typeface="1 Askar's" panose="020B0B00000000000000" pitchFamily="34" charset="0"/>
                <a:ea typeface="Calibri"/>
                <a:cs typeface="Times New Roman"/>
              </a:rPr>
              <a:t>Итого-</a:t>
            </a:r>
            <a:r>
              <a:rPr lang="ru-RU" sz="4000" b="1" dirty="0" smtClean="0">
                <a:solidFill>
                  <a:srgbClr val="FF0000"/>
                </a:solidFill>
                <a:latin typeface="1 Askar's" panose="020B0B00000000000000" pitchFamily="34" charset="0"/>
                <a:ea typeface="Calibri"/>
                <a:cs typeface="Times New Roman"/>
              </a:rPr>
              <a:t>17549</a:t>
            </a:r>
            <a:r>
              <a:rPr lang="ru-RU" sz="4000" b="1" dirty="0" smtClean="0">
                <a:latin typeface="1 Askar's" panose="020B0B00000000000000" pitchFamily="34" charset="0"/>
                <a:ea typeface="Calibri"/>
                <a:cs typeface="Times New Roman"/>
              </a:rPr>
              <a:t>-уроков, </a:t>
            </a:r>
            <a:r>
              <a:rPr lang="ru-RU" sz="4000" b="1" dirty="0" smtClean="0">
                <a:solidFill>
                  <a:srgbClr val="FF0000"/>
                </a:solidFill>
                <a:latin typeface="1 Askar's" panose="020B0B00000000000000" pitchFamily="34" charset="0"/>
                <a:ea typeface="Calibri"/>
                <a:cs typeface="Times New Roman"/>
              </a:rPr>
              <a:t>3243</a:t>
            </a:r>
            <a:r>
              <a:rPr lang="ru-RU" sz="4000" b="1" dirty="0" smtClean="0">
                <a:latin typeface="1 Askar's" panose="020B0B00000000000000" pitchFamily="34" charset="0"/>
                <a:ea typeface="Calibri"/>
                <a:cs typeface="Times New Roman"/>
              </a:rPr>
              <a:t>-дней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4000" b="1" dirty="0" smtClean="0">
              <a:latin typeface="1 Askar's" panose="020B0B00000000000000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4000" b="1" dirty="0" smtClean="0">
              <a:latin typeface="1 Askar's" panose="020B0B00000000000000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15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" y="0"/>
            <a:ext cx="11340935" cy="533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167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977153"/>
              </p:ext>
            </p:extLst>
          </p:nvPr>
        </p:nvGraphicFramePr>
        <p:xfrm>
          <a:off x="1413163" y="1147909"/>
          <a:ext cx="9595263" cy="6729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0356"/>
                <a:gridCol w="5534907"/>
              </a:tblGrid>
              <a:tr h="454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Классы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Количество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  <a:tr h="45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9-а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  <a:tr h="45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9-б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  <a:tr h="45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9-в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  <a:tr h="45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9-г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  <a:tr h="45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9-д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  <a:tr h="454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Итого:5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Итого:150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  <a:tr h="45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11-а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  <a:tr h="45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11-б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  <a:tr h="454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Итого:2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Итого:37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  <a:tr h="941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</a:rPr>
                        <a:t>Итого:</a:t>
                      </a:r>
                      <a:endParaRPr lang="ru-RU" sz="16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</a:rPr>
                        <a:t>7 классов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Итого:187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7" marR="60447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49688" y="498417"/>
            <a:ext cx="626152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Информация по выпускным классам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75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5282" y="-432398"/>
            <a:ext cx="9065096" cy="195210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Информация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179862"/>
              </p:ext>
            </p:extLst>
          </p:nvPr>
        </p:nvGraphicFramePr>
        <p:xfrm>
          <a:off x="641269" y="997528"/>
          <a:ext cx="10331530" cy="4894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229"/>
                <a:gridCol w="2675229"/>
                <a:gridCol w="4981072"/>
              </a:tblGrid>
              <a:tr h="1222398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Классный</a:t>
                      </a:r>
                      <a:r>
                        <a:rPr lang="ru-RU" baseline="0" dirty="0" smtClean="0"/>
                        <a:t> руководитель</a:t>
                      </a:r>
                      <a:endParaRPr lang="ru-RU" dirty="0"/>
                    </a:p>
                  </a:txBody>
                  <a:tcPr/>
                </a:tc>
              </a:tr>
              <a:tr h="70821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400" b="1" dirty="0" smtClean="0"/>
                        <a:t>Нурматова Г.М.</a:t>
                      </a:r>
                      <a:endParaRPr lang="ru-RU" sz="2400" b="1" dirty="0"/>
                    </a:p>
                  </a:txBody>
                  <a:tcPr/>
                </a:tc>
              </a:tr>
              <a:tr h="72460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400" b="1" dirty="0" smtClean="0"/>
                        <a:t>37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Жанекова</a:t>
                      </a:r>
                      <a:r>
                        <a:rPr lang="ru-RU" sz="2400" b="1" dirty="0" smtClean="0"/>
                        <a:t> А.Т.</a:t>
                      </a:r>
                      <a:endParaRPr lang="ru-RU" sz="2400" b="1" dirty="0"/>
                    </a:p>
                  </a:txBody>
                  <a:tcPr/>
                </a:tc>
              </a:tr>
              <a:tr h="70821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400" b="1" dirty="0" smtClean="0"/>
                        <a:t>Бейшеева Ч.Ж.</a:t>
                      </a:r>
                      <a:endParaRPr lang="ru-RU" sz="2400" b="1" dirty="0"/>
                    </a:p>
                  </a:txBody>
                  <a:tcPr/>
                </a:tc>
              </a:tr>
              <a:tr h="70821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400" b="1" dirty="0" smtClean="0"/>
                        <a:t>Жумамудун </a:t>
                      </a:r>
                      <a:r>
                        <a:rPr lang="ky-KG" sz="2400" b="1" baseline="0" dirty="0" smtClean="0"/>
                        <a:t> к </a:t>
                      </a:r>
                      <a:r>
                        <a:rPr lang="ky-KG" sz="2400" b="1" dirty="0" smtClean="0"/>
                        <a:t>С</a:t>
                      </a:r>
                      <a:endParaRPr lang="ru-RU" sz="2400" b="1" dirty="0"/>
                    </a:p>
                  </a:txBody>
                  <a:tcPr/>
                </a:tc>
              </a:tr>
              <a:tr h="7616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5д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31</a:t>
                      </a:r>
                    </a:p>
                    <a:p>
                      <a:r>
                        <a:rPr lang="ru-RU" sz="2400" b="1" dirty="0" smtClean="0"/>
                        <a:t>Итого:178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400" b="1" dirty="0" smtClean="0"/>
                        <a:t>Туганбаева  Н.Б.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3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947" y="0"/>
            <a:ext cx="8534400" cy="150706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успехи 5-классов в учебе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итоги первой четверти</a:t>
            </a:r>
            <a:endParaRPr lang="ru-RU" b="1" i="1" dirty="0">
              <a:solidFill>
                <a:schemeClr val="bg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551597"/>
              </p:ext>
            </p:extLst>
          </p:nvPr>
        </p:nvGraphicFramePr>
        <p:xfrm>
          <a:off x="1289855" y="1626506"/>
          <a:ext cx="9350436" cy="4204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11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1450</TotalTime>
  <Words>364</Words>
  <Application>Microsoft Office PowerPoint</Application>
  <PresentationFormat>Произвольный</PresentationFormat>
  <Paragraphs>131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Сектор</vt:lpstr>
      <vt:lpstr>Тема педсовета:  адаптация учащихся 1,5 классов. Профилактика школьной неуспеваемости, как средство повышения качества образования.</vt:lpstr>
      <vt:lpstr>Повестка дня</vt:lpstr>
      <vt:lpstr>Регламент выступления </vt:lpstr>
      <vt:lpstr>Презентация PowerPoint</vt:lpstr>
      <vt:lpstr>Отчет движения учащихся за   1 четверть за 2019-2020 учебный год</vt:lpstr>
      <vt:lpstr>Презентация PowerPoint</vt:lpstr>
      <vt:lpstr>Презентация PowerPoint</vt:lpstr>
      <vt:lpstr>Информация</vt:lpstr>
      <vt:lpstr>успехи 5-классов в учебе итоги первой четверти</vt:lpstr>
      <vt:lpstr>Мониторинг, итоги первой четверти по 5 классам</vt:lpstr>
      <vt:lpstr>Предмет: математика Учитель: Жанекова А.Т., Мавлян к А </vt:lpstr>
      <vt:lpstr> Предмет: английский язык Учитель: Туганбаева Н.Б, Кубанычбекова Б.К., Касымалиева Д.У., Аликулова Б.Т. </vt:lpstr>
      <vt:lpstr>Предмет: русский  язык Учитель: Джедигерова А.К., Ополбек к Н., Нурдолотова Н.Б.  </vt:lpstr>
      <vt:lpstr>Предмет: русская литература Учитель: Джедигерова А.К., Ополбек к Н., Нурдолотова Н.Б.  </vt:lpstr>
      <vt:lpstr>Предмет: Кыргыз тили Учитель:  Турдубаева А.М., Каниметова Ж.К., Исмаилова Р.А., </vt:lpstr>
      <vt:lpstr>Предмет: Кыргыз  адабият Учитель:  Турдубаева А.М., Каниметова Ж.К., Исмаилова Р.А., </vt:lpstr>
      <vt:lpstr>Предмет: история Учитель:  Жумамудун к С., Жоомартова И.Ж. </vt:lpstr>
      <vt:lpstr>Предмет: ЧиО Учитель:  Жумамудун к С., Жоомартова И.Ж. </vt:lpstr>
      <vt:lpstr>Предмет:  Естествозание Учитель: Нурматова Г.М., Кенешбаева Г.А. </vt:lpstr>
      <vt:lpstr>Предмет:  информатика Учитель: жанекова А.Т., жоомартова И.Ж., Алагоз к Н.</vt:lpstr>
      <vt:lpstr>Предмет:  технология Учитель: жанекова А.Т., Кенешбаева Г.А.</vt:lpstr>
      <vt:lpstr>Предмет:  музыка Учитель: райымбекова М.Р.</vt:lpstr>
      <vt:lpstr>Предмет:  физкультура Учитель: Байдалиев Э.Ш., Иманалиев А.А.</vt:lpstr>
      <vt:lpstr>Общая характеристика 5 классов: Информация о составе класса, процесс адаптации и сложности, рекомендации, 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мунара токтосунова</dc:creator>
  <cp:lastModifiedBy>эрбол</cp:lastModifiedBy>
  <cp:revision>96</cp:revision>
  <cp:lastPrinted>2019-11-11T03:26:58Z</cp:lastPrinted>
  <dcterms:created xsi:type="dcterms:W3CDTF">2018-10-31T04:30:11Z</dcterms:created>
  <dcterms:modified xsi:type="dcterms:W3CDTF">2021-11-02T05:50:45Z</dcterms:modified>
</cp:coreProperties>
</file>