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8"/>
  </p:notesMasterIdLst>
  <p:sldIdLst>
    <p:sldId id="256" r:id="rId2"/>
    <p:sldId id="258" r:id="rId3"/>
    <p:sldId id="294" r:id="rId4"/>
    <p:sldId id="257" r:id="rId5"/>
    <p:sldId id="293" r:id="rId6"/>
    <p:sldId id="307" r:id="rId7"/>
    <p:sldId id="305" r:id="rId8"/>
    <p:sldId id="308" r:id="rId9"/>
    <p:sldId id="309" r:id="rId10"/>
    <p:sldId id="310" r:id="rId11"/>
    <p:sldId id="316" r:id="rId12"/>
    <p:sldId id="313" r:id="rId13"/>
    <p:sldId id="312" r:id="rId14"/>
    <p:sldId id="317" r:id="rId15"/>
    <p:sldId id="287" r:id="rId16"/>
    <p:sldId id="319" r:id="rId17"/>
    <p:sldId id="262" r:id="rId18"/>
    <p:sldId id="315" r:id="rId19"/>
    <p:sldId id="311" r:id="rId20"/>
    <p:sldId id="320" r:id="rId21"/>
    <p:sldId id="321" r:id="rId22"/>
    <p:sldId id="297" r:id="rId23"/>
    <p:sldId id="300" r:id="rId24"/>
    <p:sldId id="259" r:id="rId25"/>
    <p:sldId id="291" r:id="rId26"/>
    <p:sldId id="29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2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B311"/>
    <a:srgbClr val="CC0099"/>
    <a:srgbClr val="5B9BD5"/>
    <a:srgbClr val="0F611D"/>
    <a:srgbClr val="2A4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620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4859710864116262E-2"/>
          <c:y val="8.1364712676125328E-2"/>
          <c:w val="0.95514028913588378"/>
          <c:h val="0.68803223889466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качество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  <c:pt idx="3">
                  <c:v>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0.38</c:v>
                </c:pt>
                <c:pt idx="1">
                  <c:v>0.39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65-4518-89D2-3F9D398403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  <c:pt idx="3">
                  <c:v> 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65-4518-89D2-3F9D39840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0956255"/>
        <c:axId val="271353583"/>
      </c:barChart>
      <c:catAx>
        <c:axId val="340956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1353583"/>
        <c:crosses val="autoZero"/>
        <c:auto val="1"/>
        <c:lblAlgn val="ctr"/>
        <c:lblOffset val="100"/>
        <c:noMultiLvlLbl val="0"/>
      </c:catAx>
      <c:valAx>
        <c:axId val="27135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0956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43590652454618"/>
          <c:y val="0.83650619943103677"/>
          <c:w val="0.36112818695090765"/>
          <c:h val="0.14712353876078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5BDCF-24E1-4C0C-9425-7CE98488B0D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F4F49-4E9C-476B-A7E4-7CA5FD9CF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F4F49-4E9C-476B-A7E4-7CA5FD9CF99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8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F4F49-4E9C-476B-A7E4-7CA5FD9CF99B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07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F4F49-4E9C-476B-A7E4-7CA5FD9CF99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9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7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5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4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12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03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78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45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3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0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66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5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C7B1DD0-7EA4-4885-9C4C-E8DA9EBB338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55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s://ur-la-la.blogspot.com/2010/10/blog-post_22.html" TargetMode="Externa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ucimotehnicko.wordpress.com/%D0%BD%D0%B0%D1%88%D0%B0-%D1%88%D0%BA%D0%BE%D0%BB%D0%B0-%D1%83-%D1%81%D0%BB%D0%B8%D0%BA%D0%B0%D0%BC%D0%B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4716" y="297666"/>
            <a:ext cx="9080214" cy="177971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5400" dirty="0"/>
              <a:t>Бюджетные слушания СОШ № 32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4716" y="2254928"/>
            <a:ext cx="9080213" cy="4305408"/>
          </a:xfrm>
        </p:spPr>
        <p:txBody>
          <a:bodyPr>
            <a:normAutofit/>
          </a:bodyPr>
          <a:lstStyle/>
          <a:p>
            <a:r>
              <a:rPr lang="ru-RU" sz="4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Общешкольное родительское собрание</a:t>
            </a:r>
          </a:p>
          <a:p>
            <a:endParaRPr lang="ru-RU" sz="4300" b="1" dirty="0">
              <a:solidFill>
                <a:schemeClr val="tx1"/>
              </a:solidFill>
            </a:endParaRPr>
          </a:p>
          <a:p>
            <a:r>
              <a:rPr lang="ru-RU" sz="4300" b="1" dirty="0">
                <a:solidFill>
                  <a:schemeClr val="tx1"/>
                </a:solidFill>
              </a:rPr>
              <a:t>Отчет за 2022-2023 учебный год</a:t>
            </a:r>
          </a:p>
          <a:p>
            <a:r>
              <a:rPr lang="ru-RU" sz="4300" b="1" dirty="0">
                <a:solidFill>
                  <a:schemeClr val="tx1"/>
                </a:solidFill>
              </a:rPr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884" y="355298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0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7AE59-4F14-4C88-B0A6-E1564BA3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424805-8F17-4F82-BC70-C8BA49791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081" y="315805"/>
            <a:ext cx="1444877" cy="106689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1E0438-F2C3-4A96-8F79-59B764F7B5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87636608-966B-4769-916C-E61603795B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62614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6164-0B69-4A44-90EE-AAF7E957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524759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 кружок </a:t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Бегаман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Майрамкул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3E392-0C0A-48FB-8BF6-C8428DABB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574" y="285519"/>
            <a:ext cx="1444877" cy="106689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2ABEEA-D59A-435B-B0B9-6308629087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9EDF9D0-9F54-48C3-A3F3-B97C0FC83F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1974194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D3492-7EF2-4C8B-A87B-FFF442C8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5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5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СЛЕТ ОТЛИЧНИКОВ 2022-2023 год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C96B9-AD76-45FA-9447-A97F32CFD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561" y="286044"/>
            <a:ext cx="1444877" cy="1066892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C1F44F2-811B-4F81-8FC2-0F425DDF5A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14698" y="2289516"/>
            <a:ext cx="4803822" cy="3597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133776-38F2-49D5-A905-863F8ABC9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90" y="2267647"/>
            <a:ext cx="4803822" cy="3602866"/>
          </a:xfrm>
          <a:prstGeom prst="rect">
            <a:avLst/>
          </a:prstGeom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3D50D9B5-67DD-4B3E-B2AA-92A39869A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100" y="2057400"/>
            <a:ext cx="4507392" cy="402336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22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1E80-3448-4ACC-B2BD-A27CA4A1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61" y="408372"/>
            <a:ext cx="9747681" cy="949911"/>
          </a:xfrm>
        </p:spPr>
        <p:txBody>
          <a:bodyPr>
            <a:normAutofit fontScale="90000"/>
          </a:bodyPr>
          <a:lstStyle/>
          <a:p>
            <a:pPr marL="45720" lvl="0" algn="ctr"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работа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0B2AE-E4C1-44DF-B580-51294EA35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091" y="2057399"/>
            <a:ext cx="5557422" cy="426350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кружок                 « Юный Шахматист»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Айдобосунов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Нурлан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</a:t>
            </a:r>
            <a:r>
              <a:rPr lang="ru-RU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Комузист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Айтыкулова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Айдана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Декоративно-прикладное творчество «Умелые ручки»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Жумакулова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Турдугуловна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«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Жеткинчек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рук.Искакова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Венера</a:t>
            </a:r>
          </a:p>
          <a:p>
            <a:pPr marL="45720" indent="0"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«Актерское мастерство»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Нарынбек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уулу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Кайрат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спортивных секций: 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баскетбол,волейбол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(2),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таэкван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-до, настольный теннис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CBAE2-28B0-439A-8820-7F95D330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267" y="5638119"/>
            <a:ext cx="1444877" cy="1066892"/>
          </a:xfrm>
          <a:prstGeom prst="rect">
            <a:avLst/>
          </a:prstGeom>
        </p:spPr>
      </p:pic>
      <p:pic>
        <p:nvPicPr>
          <p:cNvPr id="10" name="Объект 6">
            <a:extLst>
              <a:ext uri="{FF2B5EF4-FFF2-40B4-BE49-F238E27FC236}">
                <a16:creationId xmlns:a16="http://schemas.microsoft.com/office/drawing/2014/main" id="{EBD639A3-4ED4-472A-8EA6-1F83432A2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9358" y="2057399"/>
            <a:ext cx="403707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2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80D1B-C024-49D6-931C-D1AE16BB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приоритеты школы на 2022-2023 </a:t>
            </a:r>
            <a:r>
              <a:rPr lang="ru-RU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b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ECAEBF-52C3-4AB8-8A15-8AAE273662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 на строительство дополнительной пристройки к школе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скамеек для учащихся во дворе школы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оконных блоков на 1 этаже-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внутри школы:  большие вазоны с цветами, подставки вертикальные для цветов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563E45-957D-404B-81CB-445C66508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3272" y="2463955"/>
            <a:ext cx="2043619" cy="26096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F18D0C-775E-42DA-A35D-6ADE6886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618" y="2433999"/>
            <a:ext cx="1779262" cy="26395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3CA989-69F2-496B-89EF-0F4D48CB3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851" y="5387727"/>
            <a:ext cx="1408298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1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542" y="306362"/>
            <a:ext cx="8911687" cy="128089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приоритеты школы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1771" y="1537252"/>
            <a:ext cx="5210629" cy="43665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Дополнительный корпус школы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оконных блоков на пластиковые (частично)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мягкой кровли над  актовым  залом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Капитальный ремонт внутренних туалетов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 школы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деревянного пола на 1 этаже (коридор 355,5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8692" y="952603"/>
            <a:ext cx="4952793" cy="49527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54C7F3-3206-4C33-833B-772B200DF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54" y="2261572"/>
            <a:ext cx="579170" cy="5791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188304-2FE6-4588-ADC6-99AE7D771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7" y="306362"/>
            <a:ext cx="1408298" cy="10425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FB615D-248D-410D-9CF8-0B448A7FD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824" y="5324674"/>
            <a:ext cx="579170" cy="5791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4F9572-CF00-4056-8661-4A85821A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442" y="5324674"/>
            <a:ext cx="579170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7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69B64-ACBA-4B79-B507-C3FF4C274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75" y="609601"/>
            <a:ext cx="8941144" cy="242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2A4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7D11B-4A7C-43B1-9885-E5B470429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9508" y="2057400"/>
            <a:ext cx="4754880" cy="4023360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2022-2023 учебный год 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1-е классы –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50 кустов розы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пришкольной клумбы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2-е классы-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скамейки с крышей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3-е  классы-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скамейки с крышей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4-е классы -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скамейки с крышей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2BD72A-115C-476A-923C-738E714F60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5-е и 6-е классы-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брусчатки 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 дворе школы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9-е классы-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штук туя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 метра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7-е,8-е, 10-е,11-е классы-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старых деревянных оконных рам на пластиковые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штук в коридоре;      3 штуки в галерее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8D09AC-5653-4014-9869-7389F9D4C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581" y="1131325"/>
            <a:ext cx="8163614" cy="6470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8EDD0D-B0D4-448F-A6CC-84361E3F2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419" y="481094"/>
            <a:ext cx="140829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5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91448" y="1198485"/>
            <a:ext cx="9527071" cy="4502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7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 –технической базы школы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99917" y="1455939"/>
            <a:ext cx="5807190" cy="542359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         </a:t>
            </a:r>
            <a:r>
              <a:rPr lang="ru-RU" sz="9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i="1" dirty="0">
                <a:solidFill>
                  <a:srgbClr val="0DB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бюджета</a:t>
            </a:r>
          </a:p>
          <a:p>
            <a:pPr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аварийного деревянного пола на 1 этаже </a:t>
            </a:r>
            <a:endParaRPr lang="ru-RU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перевод отопления с твердого угля  на газовое</a:t>
            </a:r>
            <a:endParaRPr lang="ru-RU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лакокрасочные и строительные материалы на косметический ремонт школы</a:t>
            </a: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панель (35 кабинет)-1 </a:t>
            </a:r>
            <a:r>
              <a:rPr lang="ru-RU" sz="9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9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</a:t>
            </a:r>
            <a:r>
              <a:rPr lang="ru-RU" sz="9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уч.парты</a:t>
            </a: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2-мя стульями 54 шт.</a:t>
            </a:r>
            <a:endParaRPr lang="ru-RU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многофункциональное устройство-цветной принтер(МФУ) -1 </a:t>
            </a:r>
            <a:r>
              <a:rPr lang="ru-RU" sz="9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установка пластиковых рам- 4 </a:t>
            </a:r>
            <a:r>
              <a:rPr lang="ru-RU" sz="9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A53010"/>
              </a:buClr>
            </a:pPr>
            <a:endParaRPr lang="ru-RU" sz="8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53010"/>
              </a:buClr>
            </a:pPr>
            <a:endParaRPr lang="ru-RU" sz="6400" b="1" i="1" dirty="0">
              <a:solidFill>
                <a:schemeClr val="tx1"/>
              </a:solidFill>
            </a:endParaRPr>
          </a:p>
          <a:p>
            <a:pPr lvl="0">
              <a:buClr>
                <a:srgbClr val="A53010"/>
              </a:buClr>
            </a:pPr>
            <a:endParaRPr lang="ru-RU" sz="6400" dirty="0">
              <a:solidFill>
                <a:schemeClr val="tx1"/>
              </a:solidFill>
            </a:endParaRPr>
          </a:p>
          <a:p>
            <a:pPr lvl="0">
              <a:buClr>
                <a:srgbClr val="A53010"/>
              </a:buClr>
            </a:pP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377412" y="1455939"/>
            <a:ext cx="5807190" cy="491583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Приобретения и оплата услуг за счет родителей  (Хоз нужды)</a:t>
            </a:r>
            <a:endParaRPr lang="ru-RU" sz="9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скамейки во дворе 6 шт.- </a:t>
            </a:r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84 000 сом</a:t>
            </a: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лестницы во дворе- </a:t>
            </a:r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14 620 сом</a:t>
            </a: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сварочные работы- </a:t>
            </a:r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сом</a:t>
            </a:r>
          </a:p>
          <a:p>
            <a:pPr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брусчатка </a:t>
            </a:r>
            <a:r>
              <a:rPr lang="ru-RU" sz="9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алуу</a:t>
            </a: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83 760 сом</a:t>
            </a: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 материалы: песок, цемент, отсев- </a:t>
            </a:r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41 220 сом</a:t>
            </a: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Транспорт- </a:t>
            </a:r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16 500 сом</a:t>
            </a: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рабочих- </a:t>
            </a:r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117 000 сом</a:t>
            </a:r>
          </a:p>
          <a:p>
            <a:pPr lvl="0">
              <a:buClr>
                <a:srgbClr val="A53010"/>
              </a:buClr>
            </a:pPr>
            <a:r>
              <a:rPr lang="ru-RU" sz="9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экскаватора- </a:t>
            </a:r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14 000 сом</a:t>
            </a:r>
          </a:p>
          <a:p>
            <a:pPr lvl="0">
              <a:buClr>
                <a:srgbClr val="A53010"/>
              </a:buClr>
            </a:pPr>
            <a:endParaRPr lang="ru-RU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3200" b="1" i="1" dirty="0"/>
          </a:p>
          <a:p>
            <a:pPr marL="0" indent="0">
              <a:lnSpc>
                <a:spcPct val="110000"/>
              </a:lnSpc>
              <a:buNone/>
            </a:pPr>
            <a:r>
              <a:rPr lang="ru-RU" sz="3200" b="1" i="1" dirty="0"/>
              <a:t>      </a:t>
            </a:r>
          </a:p>
          <a:p>
            <a:endParaRPr lang="ru-RU" b="1" i="1" dirty="0"/>
          </a:p>
          <a:p>
            <a:endParaRPr lang="ru-RU" b="1" i="1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84BBC4-5172-4B5C-BE61-B2D42934E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32" y="111292"/>
            <a:ext cx="8358340" cy="7498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4C9E39-B10F-4C88-9306-661137B33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954" y="5659515"/>
            <a:ext cx="1547130" cy="11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24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0E465C-D9C8-4F72-A854-F9EB076E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838" cy="13557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 –технической базы школы</a:t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Приобретения и оплата услуг за счет родителей  (Хоз нужды)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8520A0-CD30-4F28-90F7-7EEBA421D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264" y="5547313"/>
            <a:ext cx="1444877" cy="106689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22BB2E9-817D-4A10-95A3-1F025E980A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вазоны для цветов-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шторки для актового зала-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скатерти на  2 стола –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 проектора-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офрмление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зала на юбилей школы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туи 21 штук</a:t>
            </a:r>
          </a:p>
          <a:p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C0EACAE-A439-4D5D-B076-D5CE7548D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611" y="2057400"/>
            <a:ext cx="5282237" cy="402336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A53010"/>
              </a:buClr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и благоустройство бассейна –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71 600 сом</a:t>
            </a:r>
          </a:p>
          <a:p>
            <a:pPr>
              <a:buClr>
                <a:srgbClr val="A53010"/>
              </a:buClr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канцтовары-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12 646 сом</a:t>
            </a:r>
          </a:p>
          <a:p>
            <a:pPr>
              <a:buClr>
                <a:srgbClr val="A53010"/>
              </a:buClr>
            </a:pPr>
            <a:r>
              <a:rPr lang="ru-RU" sz="2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товары (болты, розетки, ведра, мусорные баки и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т.д.)-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12895 сом.</a:t>
            </a:r>
          </a:p>
          <a:p>
            <a:pPr>
              <a:buClr>
                <a:srgbClr val="A53010"/>
              </a:buClr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подписка на газеты-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2260 сом</a:t>
            </a:r>
          </a:p>
          <a:p>
            <a:pPr>
              <a:buClr>
                <a:srgbClr val="A53010"/>
              </a:buClr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медикаменты в медпункт-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5600 сом</a:t>
            </a:r>
          </a:p>
          <a:p>
            <a:pPr>
              <a:buClr>
                <a:srgbClr val="A53010"/>
              </a:buClr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товары (</a:t>
            </a:r>
            <a:r>
              <a:rPr lang="ru-RU" sz="2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баскет.волейб.футб</a:t>
            </a: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мячи, сетки) -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26 200 сом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7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6F086-5AE1-4B57-8052-44453F0F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62075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31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Установка скамеек и брусчатки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FBDDC8-FD26-4A31-9705-B159A1EA2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359" y="253543"/>
            <a:ext cx="1442321" cy="1069229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C2D4B8A4-085B-442A-9081-238EA1C55E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C88DD2-2104-4D4C-80C8-8236AA6C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708" y="2285254"/>
            <a:ext cx="4755292" cy="3566469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0B84D0F7-B432-4CF9-B604-7C6AE7F06F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738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1151" y="3403635"/>
            <a:ext cx="9312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10678" y="354923"/>
            <a:ext cx="8941775" cy="13563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2A4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 </a:t>
            </a:r>
            <a:r>
              <a:rPr lang="ru-RU" sz="3600" b="1" dirty="0" err="1">
                <a:solidFill>
                  <a:srgbClr val="2A4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г.Бишкек</a:t>
            </a:r>
            <a:endParaRPr 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6343527" y="2047275"/>
            <a:ext cx="5402538" cy="377762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788834" y="1800016"/>
            <a:ext cx="9312015" cy="448537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функционирует с 1972 года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мощность- 960 посадочных мест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кабинетов-41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коллектив- 96 человек (88 было)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учащихся- 2347 (2290 было)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с кыргызским языком обучения-34 (33)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с русским языком обучения-33 (31)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классы- 5 </a:t>
            </a: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9165F-E8CD-4A7C-8FA3-2ECD177E6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188" y="5565343"/>
            <a:ext cx="144487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09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6966B-DFB4-4700-8676-D7420FDE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23784"/>
            <a:ext cx="9875520" cy="1003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5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5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скамеек и брусчатки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12CE8B-7970-441C-AEC5-15DB242161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2285801"/>
            <a:ext cx="4754563" cy="3565922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6D25813A-DB14-4FEA-B650-7C5554A8E7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2065FE-8B8A-409F-B2A6-ACF525DCA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200" y="460068"/>
            <a:ext cx="144487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51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A0BCD-FC19-46C3-BAF7-11F01142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25515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бассейна</a:t>
            </a:r>
          </a:p>
        </p:txBody>
      </p:sp>
      <p:pic>
        <p:nvPicPr>
          <p:cNvPr id="14" name="WhatsApp Video 2023-11-17 at 14.11.50 (2)">
            <a:hlinkClick r:id="" action="ppaction://media"/>
            <a:extLst>
              <a:ext uri="{FF2B5EF4-FFF2-40B4-BE49-F238E27FC236}">
                <a16:creationId xmlns:a16="http://schemas.microsoft.com/office/drawing/2014/main" id="{32C5394D-ABDA-4D18-815F-B1E79FA66EF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970" y="1523012"/>
            <a:ext cx="9414357" cy="5009473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3DB193-2118-4CBF-B81B-35D2B8E1C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321" y="470249"/>
            <a:ext cx="144487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AF8EE5E-2B35-47C9-BB06-A21955B3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endParaRPr lang="ru-RU" sz="32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B2335D8-C25E-4016-A80F-6296246661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9BE639-B34B-4D99-9B41-6AB0251B7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125" y="415670"/>
            <a:ext cx="1932599" cy="1432684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02C09239-E85D-4B16-BF11-6E03C527FD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16" y="1863470"/>
            <a:ext cx="4525393" cy="4519575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DE4402-575F-45D1-9711-E3021F576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593" y="1965960"/>
            <a:ext cx="5307770" cy="43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84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849FC-16C8-4410-838E-15C38127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966" y="755661"/>
            <a:ext cx="8736959" cy="615659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деревянных рам на пластиковые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ACDFDD-E7EC-4CBF-B8CE-1F73B13D81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028" y="2057400"/>
            <a:ext cx="5080818" cy="402336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6710071-A582-4BCC-B4E9-E1939516C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1673" y="1300899"/>
            <a:ext cx="5430621" cy="477986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B0700-B031-45A4-8347-AB4B82C3E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119" y="2057400"/>
            <a:ext cx="5153440" cy="40233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89FE13-66FF-4D2F-A269-467CD8632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690" y="302789"/>
            <a:ext cx="1509431" cy="11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57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011" y="446745"/>
            <a:ext cx="8358340" cy="74987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85126" y="1079786"/>
            <a:ext cx="8911687" cy="778994"/>
          </a:xfrm>
        </p:spPr>
        <p:txBody>
          <a:bodyPr>
            <a:noAutofit/>
          </a:bodyPr>
          <a:lstStyle/>
          <a:p>
            <a:b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 –технической базы школы</a:t>
            </a:r>
            <a:b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Century" panose="02040604050505020304" pitchFamily="18" charset="0"/>
              </a:rPr>
              <a:t>Благодарственное письмо </a:t>
            </a:r>
            <a:br>
              <a:rPr lang="ru-RU" sz="2400" dirty="0">
                <a:solidFill>
                  <a:srgbClr val="00B050"/>
                </a:solidFill>
                <a:latin typeface="Century" panose="02040604050505020304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Century" panose="02040604050505020304" pitchFamily="18" charset="0"/>
              </a:rPr>
              <a:t>                                                             родителям СОШ №32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Объект 22">
            <a:extLst>
              <a:ext uri="{FF2B5EF4-FFF2-40B4-BE49-F238E27FC236}">
                <a16:creationId xmlns:a16="http://schemas.microsoft.com/office/drawing/2014/main" id="{F269B24D-0057-400B-9B68-877A6B773C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25497" y="2045123"/>
            <a:ext cx="3528242" cy="4523387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390181" y="2309948"/>
            <a:ext cx="5677940" cy="4252155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Clr>
                <a:srgbClr val="A53010"/>
              </a:buClr>
              <a:buNone/>
            </a:pPr>
            <a:r>
              <a:rPr lang="ru-RU" sz="128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 родители первоклассников и вновь поступивших учащихся! Попечительский совет школы и администрация благодарит ВАС за оказанную помощь для поддержки  материально-технической базы школы! </a:t>
            </a:r>
          </a:p>
          <a:p>
            <a:pPr marL="45720" lvl="0" indent="0">
              <a:lnSpc>
                <a:spcPct val="110000"/>
              </a:lnSpc>
              <a:buClr>
                <a:srgbClr val="A53010"/>
              </a:buClr>
              <a:buNone/>
            </a:pPr>
            <a:endParaRPr lang="ru-RU" sz="5800" b="1" i="1" dirty="0">
              <a:solidFill>
                <a:prstClr val="black"/>
              </a:solidFill>
            </a:endParaRPr>
          </a:p>
          <a:p>
            <a:pPr marL="0" lvl="0" indent="0">
              <a:lnSpc>
                <a:spcPct val="110000"/>
              </a:lnSpc>
              <a:buClr>
                <a:srgbClr val="A53010"/>
              </a:buClr>
              <a:buNone/>
            </a:pPr>
            <a:r>
              <a:rPr lang="ru-RU" sz="6000" b="1" i="1" dirty="0">
                <a:solidFill>
                  <a:srgbClr val="FF0000"/>
                </a:solidFill>
              </a:rPr>
              <a:t>              </a:t>
            </a:r>
          </a:p>
          <a:p>
            <a:pPr marL="0" lvl="0" indent="0">
              <a:lnSpc>
                <a:spcPct val="110000"/>
              </a:lnSpc>
              <a:buClr>
                <a:srgbClr val="A53010"/>
              </a:buClr>
              <a:buNone/>
            </a:pPr>
            <a:endParaRPr lang="ru-RU" sz="2300" b="1" i="1" dirty="0">
              <a:solidFill>
                <a:srgbClr val="FF0000"/>
              </a:solidFill>
            </a:endParaRPr>
          </a:p>
          <a:p>
            <a:pPr marL="0" lvl="0" indent="0">
              <a:lnSpc>
                <a:spcPct val="110000"/>
              </a:lnSpc>
              <a:buClr>
                <a:srgbClr val="A53010"/>
              </a:buClr>
              <a:buNone/>
            </a:pPr>
            <a:r>
              <a:rPr lang="ru-RU" sz="2300" b="1" i="1" dirty="0">
                <a:solidFill>
                  <a:srgbClr val="FF0000"/>
                </a:solidFill>
              </a:rPr>
              <a:t>  </a:t>
            </a:r>
          </a:p>
          <a:p>
            <a:pPr marL="0" lvl="0" indent="0">
              <a:lnSpc>
                <a:spcPct val="110000"/>
              </a:lnSpc>
              <a:buClr>
                <a:srgbClr val="A53010"/>
              </a:buClr>
              <a:buNone/>
            </a:pPr>
            <a:endParaRPr lang="ru-RU" sz="1600" b="1" i="1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235724-625F-4E29-8116-36714693D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379" y="5286482"/>
            <a:ext cx="1553182" cy="11539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4D1526-3442-4508-9ABD-6BF2B5B7FC7F}"/>
              </a:ext>
            </a:extLst>
          </p:cNvPr>
          <p:cNvSpPr txBox="1"/>
          <p:nvPr/>
        </p:nvSpPr>
        <p:spPr>
          <a:xfrm>
            <a:off x="1540907" y="6850965"/>
            <a:ext cx="35282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5" tooltip="https://ur-la-la.blogspot.com/2010/10/blog-post_22.html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7" tooltip="https://creativecommons.org/licenses/by-nc/3.0/"/>
              </a:rPr>
              <a:t>CC BY-NC</a:t>
            </a:r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3987005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156" y="419923"/>
            <a:ext cx="8911687" cy="150949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 для родителей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ноября 2023  года в школе будет работать охранное агентство «Орион» за счет госбюджета          </a:t>
            </a:r>
          </a:p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2023 года в школах запущено приложение Электронная школа (электронный дневник и журнал)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35DF66-83C6-4047-BD60-9A128580A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22" y="1014894"/>
            <a:ext cx="1408298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35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84924" y="2438396"/>
            <a:ext cx="8911687" cy="1280890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38450" y="1293824"/>
            <a:ext cx="8315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07486" y="2967335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49B32F-8A6B-449F-B7CF-21EBBFF9F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814" y="2550921"/>
            <a:ext cx="3433395" cy="34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C16BAE4-913F-4190-8C8E-B9FC53D4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0"/>
            <a:ext cx="9875520" cy="13300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2A4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A64E15-E1CD-4A92-9F0E-75CB193E7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108365"/>
            <a:ext cx="9872871" cy="4987636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школы по информатизации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функционирует СКУД –система контроля и управления доступом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работает с системой ИСУО –информационная система управления образованием -Министерства образования и науки (единая база данных уч-ся и учителей)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работаем по системе ЭЗШ- электронная запись в школу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2022 года в школе открыта электронная библиотека               (14 компьютеров)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04C9C6-70F4-4BBC-82D2-3A8BA7AC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82" y="5216189"/>
            <a:ext cx="144487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4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24345" y="679914"/>
            <a:ext cx="9875520" cy="135636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701336" y="2111603"/>
            <a:ext cx="5277889" cy="3898579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завершили школу-   </a:t>
            </a:r>
            <a:r>
              <a:rPr lang="ru-RU" sz="3400" dirty="0">
                <a:solidFill>
                  <a:srgbClr val="0DB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2245 из 2261 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уч-ся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выпускников 11-х кл.-</a:t>
            </a:r>
            <a:r>
              <a:rPr lang="ru-RU" sz="3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 (было</a:t>
            </a:r>
            <a:r>
              <a:rPr lang="ru-RU" sz="3400" dirty="0">
                <a:solidFill>
                  <a:srgbClr val="0DB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54)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 на 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«5»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400" dirty="0">
                <a:solidFill>
                  <a:srgbClr val="0DB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чел.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9-х </a:t>
            </a:r>
            <a:r>
              <a:rPr lang="ru-RU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sz="3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</a:t>
            </a:r>
            <a:r>
              <a:rPr lang="ru-RU" sz="3400" dirty="0">
                <a:solidFill>
                  <a:srgbClr val="0DB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.(было</a:t>
            </a:r>
            <a:r>
              <a:rPr lang="ru-RU" sz="3400" dirty="0">
                <a:solidFill>
                  <a:srgbClr val="0DB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Из них на 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«5»</a:t>
            </a:r>
            <a:r>
              <a:rPr lang="ru-RU" sz="3400" dirty="0">
                <a:solidFill>
                  <a:srgbClr val="0DB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чел.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Аттестаты особого образца-0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  особого образца- 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чел.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окончили 9 класс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ученика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5BA8AF-72E7-43D4-B125-1320BB51EE74}"/>
              </a:ext>
            </a:extLst>
          </p:cNvPr>
          <p:cNvSpPr/>
          <p:nvPr/>
        </p:nvSpPr>
        <p:spPr>
          <a:xfrm>
            <a:off x="1696826" y="515631"/>
            <a:ext cx="9605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</a:p>
          <a:p>
            <a:pPr algn="ctr"/>
            <a:endParaRPr lang="ru-RU" sz="2800" dirty="0">
              <a:solidFill>
                <a:srgbClr val="0F61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2022-2023 учебного года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3E4B48-28A8-4641-929A-BD126A92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463" y="5644640"/>
            <a:ext cx="1444877" cy="106689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9D5051-3982-47C3-85AE-0183F066F5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13092" y="2111603"/>
            <a:ext cx="4754563" cy="39246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9BDE1-FAC1-44F5-905A-C304833CBC31}"/>
              </a:ext>
            </a:extLst>
          </p:cNvPr>
          <p:cNvSpPr txBox="1"/>
          <p:nvPr/>
        </p:nvSpPr>
        <p:spPr>
          <a:xfrm>
            <a:off x="6213092" y="6036268"/>
            <a:ext cx="47545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4" tooltip="https://ucimotehnicko.wordpress.com/%D0%BD%D0%B0%D1%88%D0%B0-%D1%88%D0%BA%D0%BE%D0%BB%D0%B0-%D1%83-%D1%81%D0%BB%D0%B8%D0%BA%D0%B0%D0%BC%D0%B0/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5" tooltip="https://creativecommons.org/licenses/by-nc-nd/3.0/"/>
              </a:rPr>
              <a:t>CC BY-NC-ND</a:t>
            </a:r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199254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6CEF6-9909-4D2A-8C71-3EC167640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564" y="609600"/>
            <a:ext cx="9452956" cy="63730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9D8A7-45BE-4F04-9A3B-9C5C187DA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1018" y="2226022"/>
            <a:ext cx="4977223" cy="3385069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Оставлены на повторный год обучения (на второй год)-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уч-ся (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было)</a:t>
            </a:r>
          </a:p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Оставлены на осеннюю пересдачу-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уч-ся (было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Все   переведены.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F5D72461-7C3E-41DE-8B35-8F6CF379E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759" y="1965960"/>
            <a:ext cx="5974750" cy="4282440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endParaRPr lang="ru-RU" dirty="0"/>
          </a:p>
          <a:p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обучения-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38%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/39%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37%</a:t>
            </a:r>
          </a:p>
          <a:p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Успеваемость-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/99%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/99%</a:t>
            </a:r>
          </a:p>
          <a:p>
            <a:pPr marL="45720" indent="0">
              <a:buNone/>
            </a:pP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отличников- 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 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199/181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уч-ся</a:t>
            </a:r>
          </a:p>
          <a:p>
            <a:pPr marL="45720" indent="0">
              <a:buNone/>
            </a:pP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-ударников- 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519/517/429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уч.</a:t>
            </a:r>
          </a:p>
          <a:p>
            <a:pPr marL="45720" indent="0">
              <a:buNone/>
            </a:pP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ru-RU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удовл-тельно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1119/1121/1079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уч.</a:t>
            </a:r>
          </a:p>
          <a:p>
            <a:pPr marL="45720" indent="0">
              <a:buNone/>
            </a:pP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не успевающие- 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/18/ 14 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</a:t>
            </a:r>
          </a:p>
          <a:p>
            <a:pPr marL="45720" indent="0">
              <a:buNone/>
            </a:pP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-не </a:t>
            </a:r>
            <a:r>
              <a:rPr lang="ru-RU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аттестованны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5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568 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</a:t>
            </a:r>
          </a:p>
          <a:p>
            <a:pPr marL="45720" indent="0">
              <a:buNone/>
            </a:pP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B03BAB-A31F-45FF-BE9A-427B39116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099" y="394808"/>
            <a:ext cx="144487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6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DC36E-7287-4231-82B8-48CA7A175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570" y="497150"/>
            <a:ext cx="9535949" cy="1468810"/>
          </a:xfrm>
        </p:spPr>
        <p:txBody>
          <a:bodyPr>
            <a:normAutofit fontScale="90000"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32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32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Сравнительная таблица за последние 3 года по качеству и успеваемости СОШ 32</a:t>
            </a:r>
            <a:b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lang="ru-RU" sz="220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72B3DADF-8664-4142-9F5F-9B31542F46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84069"/>
              </p:ext>
            </p:extLst>
          </p:nvPr>
        </p:nvGraphicFramePr>
        <p:xfrm>
          <a:off x="1144269" y="1888061"/>
          <a:ext cx="9874250" cy="4654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DDF0EC-7D46-4444-907E-16FC3680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23" y="5562554"/>
            <a:ext cx="144487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6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89AA3-9218-451F-A0F4-0348EAF1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362" y="257452"/>
            <a:ext cx="9811157" cy="170850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32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ЮБИЛЕЕМ, РОДНАЯ ШКОЛА!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2A7439-9A69-43CA-A4E1-E43484147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442" y="257451"/>
            <a:ext cx="1444877" cy="1066892"/>
          </a:xfrm>
          <a:prstGeom prst="rect">
            <a:avLst/>
          </a:prstGeom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C9F23BC1-A315-4048-B629-929D3BFCC7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40" y="2057399"/>
            <a:ext cx="4754563" cy="3565922"/>
          </a:xfr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3B084DE-9A52-437C-975A-3DC5FB9C2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5" y="2166929"/>
            <a:ext cx="4840224" cy="3630168"/>
          </a:xfrm>
          <a:prstGeom prst="rect">
            <a:avLst/>
          </a:prstGeom>
        </p:spPr>
      </p:pic>
      <p:sp>
        <p:nvSpPr>
          <p:cNvPr id="23" name="Объект 22">
            <a:extLst>
              <a:ext uri="{FF2B5EF4-FFF2-40B4-BE49-F238E27FC236}">
                <a16:creationId xmlns:a16="http://schemas.microsoft.com/office/drawing/2014/main" id="{CC62B155-A11F-4992-B233-4F218A00A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539" y="2057399"/>
            <a:ext cx="5187666" cy="3739698"/>
          </a:xfrm>
        </p:spPr>
        <p:txBody>
          <a:bodyPr/>
          <a:lstStyle/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4542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D6774-46C0-45F5-800D-E135346C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ЮБИЛЕЕМ,РОДНАЯ ШКОЛА!</a:t>
            </a: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D0E5CD-75FD-405B-9E89-7102E70F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561" y="277723"/>
            <a:ext cx="1444877" cy="1066892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D475F501-F431-4AF1-8212-803E74B656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EC6FF17-9515-4C9C-80A3-CAF2E3829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99824" y="2115441"/>
            <a:ext cx="3017782" cy="40176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4D7A21-4662-4453-AE8C-36A2D13DB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27" y="2115441"/>
            <a:ext cx="6485006" cy="36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62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022AF-F1F8-43FF-890D-EC192102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№32</a:t>
            </a: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F6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подарки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BDDCD5-CB9B-42D2-B20F-463F45EF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081" y="243795"/>
            <a:ext cx="1444877" cy="106689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3F5BE9-5DBF-4FBD-AF0E-CBC517D86B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97" y="2285801"/>
            <a:ext cx="4754563" cy="356592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3AA35CE-ED81-426B-A74F-F9B304C23A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400394103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10589</TotalTime>
  <Words>1055</Words>
  <Application>Microsoft Office PowerPoint</Application>
  <PresentationFormat>Широкоэкранный</PresentationFormat>
  <Paragraphs>145</Paragraphs>
  <Slides>26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Century</vt:lpstr>
      <vt:lpstr>Corbel</vt:lpstr>
      <vt:lpstr>Times New Roman</vt:lpstr>
      <vt:lpstr>Wingdings</vt:lpstr>
      <vt:lpstr>Базис</vt:lpstr>
      <vt:lpstr>Бюджетные слушания СОШ № 32</vt:lpstr>
      <vt:lpstr>Средняя общеобразовательная школа №32 г.Бишкек</vt:lpstr>
      <vt:lpstr>Средняя общеобразовательная школа №32</vt:lpstr>
      <vt:lpstr> </vt:lpstr>
      <vt:lpstr>Средняя общеобразовательная школа №32</vt:lpstr>
      <vt:lpstr>Средняя общеобразовательная школа №32  Сравнительная таблица за последние 3 года по качеству и успеваемости СОШ 32   </vt:lpstr>
      <vt:lpstr>Средняя общеобразовательная школа №32   С ЮБИЛЕЕМ, РОДНАЯ ШКОЛА!</vt:lpstr>
      <vt:lpstr>Средняя общеобразовательная школа №32  С ЮБИЛЕЕМ,РОДНАЯ ШКОЛА! </vt:lpstr>
      <vt:lpstr>Средняя общеобразовательная школа №32  Наши подарки</vt:lpstr>
      <vt:lpstr>Средняя общеобразовательная школа №32   </vt:lpstr>
      <vt:lpstr>Средняя общеобразовательная школа №32  Танцевальный кружок  Руководитель  Бегаман кызы Майрамкул</vt:lpstr>
      <vt:lpstr>Средняя общеобразовательная школа №32   СЛЕТ ОТЛИЧНИКОВ 2022-2023 год</vt:lpstr>
      <vt:lpstr>Средняя общеобразовательная школа №32  Внеклассная работа </vt:lpstr>
      <vt:lpstr>Средняя общеобразовательная школа №32  Главные приоритеты школы на 2022-2023 уч.год </vt:lpstr>
      <vt:lpstr>Средняя общеобразовательная школа №32  Главные приоритеты школы</vt:lpstr>
      <vt:lpstr>Средняя общеобразовательная школа №32</vt:lpstr>
      <vt:lpstr>    Укрепление материально –технической базы школы  </vt:lpstr>
      <vt:lpstr>Средняя общеобразовательная школа №32 Укрепление материально –технической базы школы  Приобретения и оплата услуг за счет родителей  (Хоз нужды)  </vt:lpstr>
      <vt:lpstr>                 Средняя общеобразовательная школа №32   Установка скамеек и брусчатки</vt:lpstr>
      <vt:lpstr>Средняя общеобразовательная школа №32  Установка скамеек и брусчатки</vt:lpstr>
      <vt:lpstr>Средняя общеобразовательная школа №32 Реконструкция бассейна</vt:lpstr>
      <vt:lpstr>      Средняя общеобразовательная школа №32</vt:lpstr>
      <vt:lpstr>Средняя общеобразовательная школа №32   Замена деревянных рам на пластиковые</vt:lpstr>
      <vt:lpstr>  Укрепление материально –технической базы школы Благодарственное письмо                                                               родителям СОШ №32</vt:lpstr>
      <vt:lpstr>Средняя общеобразовательная школа №32  Объявления для родителей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Бюджетные слушания СОШ № 32</dc:title>
  <dc:creator>Пользователь Windows</dc:creator>
  <cp:lastModifiedBy>Acer</cp:lastModifiedBy>
  <cp:revision>203</cp:revision>
  <cp:lastPrinted>2023-03-16T10:21:13Z</cp:lastPrinted>
  <dcterms:created xsi:type="dcterms:W3CDTF">2022-02-21T09:02:59Z</dcterms:created>
  <dcterms:modified xsi:type="dcterms:W3CDTF">2023-11-17T09:28:52Z</dcterms:modified>
</cp:coreProperties>
</file>