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62" r:id="rId5"/>
    <p:sldId id="259" r:id="rId6"/>
    <p:sldId id="274" r:id="rId7"/>
    <p:sldId id="266" r:id="rId8"/>
    <p:sldId id="267" r:id="rId9"/>
    <p:sldId id="268" r:id="rId10"/>
    <p:sldId id="271" r:id="rId11"/>
    <p:sldId id="269" r:id="rId12"/>
    <p:sldId id="270" r:id="rId13"/>
    <p:sldId id="272" r:id="rId14"/>
    <p:sldId id="276" r:id="rId15"/>
    <p:sldId id="275" r:id="rId16"/>
    <p:sldId id="273" r:id="rId17"/>
    <p:sldId id="277" r:id="rId18"/>
    <p:sldId id="278" r:id="rId19"/>
    <p:sldId id="289" r:id="rId20"/>
    <p:sldId id="282" r:id="rId21"/>
    <p:sldId id="286" r:id="rId22"/>
    <p:sldId id="284" r:id="rId23"/>
    <p:sldId id="281" r:id="rId24"/>
    <p:sldId id="287" r:id="rId25"/>
    <p:sldId id="288" r:id="rId26"/>
    <p:sldId id="285" r:id="rId27"/>
    <p:sldId id="291" r:id="rId28"/>
    <p:sldId id="283" r:id="rId29"/>
    <p:sldId id="290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B3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620" autoAdjust="0"/>
  </p:normalViewPr>
  <p:slideViewPr>
    <p:cSldViewPr snapToGrid="0">
      <p:cViewPr varScale="1">
        <p:scale>
          <a:sx n="75" d="100"/>
          <a:sy n="75" d="100"/>
        </p:scale>
        <p:origin x="974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B4BB6D-CFD2-4BC7-BA6E-DFCB69B2EC43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352748F-852E-41C6-98F4-0FA4ECA5B903}">
      <dgm:prSet custT="1"/>
      <dgm:spPr/>
      <dgm:t>
        <a:bodyPr/>
        <a:lstStyle/>
        <a:p>
          <a:pPr rtl="0"/>
          <a:r>
            <a:rPr lang="ru-RU" sz="2000" dirty="0">
              <a:latin typeface="Verdana" panose="020B0604030504040204" pitchFamily="34" charset="0"/>
              <a:ea typeface="Verdana" panose="020B0604030504040204" pitchFamily="34" charset="0"/>
              <a:cs typeface="Nirmala UI Semilight" panose="020B0402040204020203" pitchFamily="34" charset="0"/>
            </a:rPr>
            <a:t>Администрация и педагогический коллектив средней общеобразовательной           школы № 32 запускает акцию </a:t>
          </a:r>
        </a:p>
        <a:p>
          <a:pPr rtl="0"/>
          <a:endParaRPr lang="ru-RU" sz="2000" dirty="0">
            <a:latin typeface="Verdana" panose="020B0604030504040204" pitchFamily="34" charset="0"/>
            <a:ea typeface="Verdana" panose="020B0604030504040204" pitchFamily="34" charset="0"/>
            <a:cs typeface="Nirmala UI Semilight" panose="020B0402040204020203" pitchFamily="34" charset="0"/>
          </a:endParaRPr>
        </a:p>
        <a:p>
          <a:pPr rtl="0"/>
          <a:r>
            <a:rPr lang="ru-RU" sz="20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Nirmala UI Semilight" panose="020B0402040204020203" pitchFamily="34" charset="0"/>
            </a:rPr>
            <a:t>«</a:t>
          </a:r>
          <a:r>
            <a:rPr lang="ru-RU" sz="2000" dirty="0">
              <a:latin typeface="Verdana" panose="020B0604030504040204" pitchFamily="34" charset="0"/>
              <a:ea typeface="Verdana" panose="020B0604030504040204" pitchFamily="34" charset="0"/>
              <a:cs typeface="Nirmala UI Semilight" panose="020B0402040204020203" pitchFamily="34" charset="0"/>
            </a:rPr>
            <a:t> </a:t>
          </a:r>
          <a:r>
            <a:rPr lang="ru-RU" sz="20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Nirmala UI Semilight" panose="020B0402040204020203" pitchFamily="34" charset="0"/>
            </a:rPr>
            <a:t>С ЮБИЛЕЕМ, </a:t>
          </a:r>
        </a:p>
        <a:p>
          <a:pPr rtl="0"/>
          <a:r>
            <a:rPr lang="ru-RU" sz="20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Nirmala UI Semilight" panose="020B0402040204020203" pitchFamily="34" charset="0"/>
            </a:rPr>
            <a:t>РОДНАЯ ШКОЛА № 32!»</a:t>
          </a:r>
        </a:p>
      </dgm:t>
    </dgm:pt>
    <dgm:pt modelId="{4C1C8569-7093-4374-BDBE-86405D4D63A5}" type="parTrans" cxnId="{DD97F93B-04E6-4016-A8E9-6AEFEC548947}">
      <dgm:prSet/>
      <dgm:spPr/>
      <dgm:t>
        <a:bodyPr/>
        <a:lstStyle/>
        <a:p>
          <a:endParaRPr lang="ru-RU"/>
        </a:p>
      </dgm:t>
    </dgm:pt>
    <dgm:pt modelId="{6A9EF540-F804-40D5-8F3D-6D4CC96B7F54}" type="sibTrans" cxnId="{DD97F93B-04E6-4016-A8E9-6AEFEC548947}">
      <dgm:prSet/>
      <dgm:spPr/>
      <dgm:t>
        <a:bodyPr/>
        <a:lstStyle/>
        <a:p>
          <a:endParaRPr lang="ru-RU"/>
        </a:p>
      </dgm:t>
    </dgm:pt>
    <dgm:pt modelId="{413477A6-100E-4AC3-8D80-62B7968A2F18}">
      <dgm:prSet custT="1"/>
      <dgm:spPr/>
      <dgm:t>
        <a:bodyPr/>
        <a:lstStyle/>
        <a:p>
          <a:pPr rtl="0"/>
          <a:r>
            <a:rPr lang="ru-RU" sz="2000" dirty="0">
              <a:solidFill>
                <a:srgbClr val="7030A0"/>
              </a:solidFill>
            </a:rPr>
            <a:t>В акции могут принять участие</a:t>
          </a:r>
          <a:r>
            <a:rPr lang="ru-RU" sz="1700" dirty="0">
              <a:solidFill>
                <a:srgbClr val="7030A0"/>
              </a:solidFill>
            </a:rPr>
            <a:t>:</a:t>
          </a:r>
        </a:p>
      </dgm:t>
    </dgm:pt>
    <dgm:pt modelId="{3BF431F6-5C35-4882-A26C-F9773549EF28}" type="parTrans" cxnId="{98C3BF32-1741-41A4-B2EF-6B5B3ED62F69}">
      <dgm:prSet/>
      <dgm:spPr/>
      <dgm:t>
        <a:bodyPr/>
        <a:lstStyle/>
        <a:p>
          <a:endParaRPr lang="ru-RU"/>
        </a:p>
      </dgm:t>
    </dgm:pt>
    <dgm:pt modelId="{4FFA3D08-9CAE-414E-8520-9EDDD331BEC8}" type="sibTrans" cxnId="{98C3BF32-1741-41A4-B2EF-6B5B3ED62F69}">
      <dgm:prSet/>
      <dgm:spPr/>
      <dgm:t>
        <a:bodyPr/>
        <a:lstStyle/>
        <a:p>
          <a:endParaRPr lang="ru-RU"/>
        </a:p>
      </dgm:t>
    </dgm:pt>
    <dgm:pt modelId="{2BFEEDA5-3C67-4687-9D5A-3634F0542C5F}">
      <dgm:prSet custT="1"/>
      <dgm:spPr/>
      <dgm:t>
        <a:bodyPr/>
        <a:lstStyle/>
        <a:p>
          <a:pPr rtl="0"/>
          <a:r>
            <a:rPr lang="ru-RU" sz="2000" dirty="0">
              <a:solidFill>
                <a:srgbClr val="002060"/>
              </a:solidFill>
              <a:latin typeface="Constantia" panose="02030602050306030303" pitchFamily="18" charset="0"/>
            </a:rPr>
            <a:t>Ученики 1-11 классов</a:t>
          </a:r>
        </a:p>
      </dgm:t>
    </dgm:pt>
    <dgm:pt modelId="{C2DD866F-6784-4BCC-B12E-3FD1C4C0351D}" type="parTrans" cxnId="{425B7D70-45E5-49D0-A64D-7A4D1E8B69E3}">
      <dgm:prSet/>
      <dgm:spPr/>
      <dgm:t>
        <a:bodyPr/>
        <a:lstStyle/>
        <a:p>
          <a:endParaRPr lang="ru-RU"/>
        </a:p>
      </dgm:t>
    </dgm:pt>
    <dgm:pt modelId="{0D7BBE87-DD87-4A42-A68D-602125BCD880}" type="sibTrans" cxnId="{425B7D70-45E5-49D0-A64D-7A4D1E8B69E3}">
      <dgm:prSet/>
      <dgm:spPr/>
      <dgm:t>
        <a:bodyPr/>
        <a:lstStyle/>
        <a:p>
          <a:endParaRPr lang="ru-RU"/>
        </a:p>
      </dgm:t>
    </dgm:pt>
    <dgm:pt modelId="{6B45A2AE-C870-4168-8C23-9E041EBB49D7}">
      <dgm:prSet custT="1"/>
      <dgm:spPr/>
      <dgm:t>
        <a:bodyPr/>
        <a:lstStyle/>
        <a:p>
          <a:pPr rtl="0"/>
          <a:r>
            <a:rPr lang="ru-RU" sz="2000" dirty="0">
              <a:solidFill>
                <a:srgbClr val="002060"/>
              </a:solidFill>
              <a:latin typeface="Constantia" panose="02030602050306030303" pitchFamily="18" charset="0"/>
            </a:rPr>
            <a:t>Родители нынешних учащихся</a:t>
          </a:r>
        </a:p>
      </dgm:t>
    </dgm:pt>
    <dgm:pt modelId="{3D1B2C92-BA16-40D7-A12E-CB5B4C0BCB18}" type="parTrans" cxnId="{F34BF34F-529A-4C20-B2B3-86531D9C67D9}">
      <dgm:prSet/>
      <dgm:spPr/>
      <dgm:t>
        <a:bodyPr/>
        <a:lstStyle/>
        <a:p>
          <a:endParaRPr lang="ru-RU"/>
        </a:p>
      </dgm:t>
    </dgm:pt>
    <dgm:pt modelId="{2B987B64-C223-4EB7-A3A9-6BDEB924017F}" type="sibTrans" cxnId="{F34BF34F-529A-4C20-B2B3-86531D9C67D9}">
      <dgm:prSet/>
      <dgm:spPr/>
      <dgm:t>
        <a:bodyPr/>
        <a:lstStyle/>
        <a:p>
          <a:endParaRPr lang="ru-RU"/>
        </a:p>
      </dgm:t>
    </dgm:pt>
    <dgm:pt modelId="{E44BE1A9-EBC9-48D3-8FEB-27C1B92AA4CD}">
      <dgm:prSet custT="1"/>
      <dgm:spPr/>
      <dgm:t>
        <a:bodyPr/>
        <a:lstStyle/>
        <a:p>
          <a:pPr rtl="0"/>
          <a:r>
            <a:rPr lang="ru-RU" sz="2000" dirty="0">
              <a:solidFill>
                <a:srgbClr val="002060"/>
              </a:solidFill>
              <a:latin typeface="Constantia" panose="02030602050306030303" pitchFamily="18" charset="0"/>
            </a:rPr>
            <a:t>Выпускники прошлых лет</a:t>
          </a:r>
        </a:p>
      </dgm:t>
    </dgm:pt>
    <dgm:pt modelId="{72E8EB17-8F78-4FD6-B7AA-6AD4F1E94045}" type="parTrans" cxnId="{FD75192B-00D8-409A-9D89-C253FDA54F53}">
      <dgm:prSet/>
      <dgm:spPr/>
      <dgm:t>
        <a:bodyPr/>
        <a:lstStyle/>
        <a:p>
          <a:endParaRPr lang="ru-RU"/>
        </a:p>
      </dgm:t>
    </dgm:pt>
    <dgm:pt modelId="{73600A5E-D4D6-440E-AB1A-D4E0C2369957}" type="sibTrans" cxnId="{FD75192B-00D8-409A-9D89-C253FDA54F53}">
      <dgm:prSet/>
      <dgm:spPr/>
      <dgm:t>
        <a:bodyPr/>
        <a:lstStyle/>
        <a:p>
          <a:endParaRPr lang="ru-RU"/>
        </a:p>
      </dgm:t>
    </dgm:pt>
    <dgm:pt modelId="{5C2F414C-9D87-4CA9-A6B4-06429D48DD3C}">
      <dgm:prSet custT="1"/>
      <dgm:spPr/>
      <dgm:t>
        <a:bodyPr/>
        <a:lstStyle/>
        <a:p>
          <a:pPr rtl="0"/>
          <a:r>
            <a:rPr lang="ru-RU" sz="2000" dirty="0">
              <a:solidFill>
                <a:srgbClr val="002060"/>
              </a:solidFill>
              <a:latin typeface="Constantia" panose="02030602050306030303" pitchFamily="18" charset="0"/>
            </a:rPr>
            <a:t>Меценаты нашего </a:t>
          </a:r>
          <a:r>
            <a:rPr lang="ru-RU" sz="2000" dirty="0" err="1">
              <a:solidFill>
                <a:srgbClr val="002060"/>
              </a:solidFill>
              <a:latin typeface="Constantia" panose="02030602050306030303" pitchFamily="18" charset="0"/>
            </a:rPr>
            <a:t>района,города</a:t>
          </a:r>
          <a:endParaRPr lang="ru-RU" sz="2000" dirty="0">
            <a:solidFill>
              <a:srgbClr val="002060"/>
            </a:solidFill>
            <a:latin typeface="Constantia" panose="02030602050306030303" pitchFamily="18" charset="0"/>
          </a:endParaRPr>
        </a:p>
      </dgm:t>
    </dgm:pt>
    <dgm:pt modelId="{79EB51EB-5444-45F2-8901-CB76CE5D57BC}" type="parTrans" cxnId="{C9C5E0CF-E159-4FBE-AE47-D83953F9A7D4}">
      <dgm:prSet/>
      <dgm:spPr/>
      <dgm:t>
        <a:bodyPr/>
        <a:lstStyle/>
        <a:p>
          <a:endParaRPr lang="ru-RU"/>
        </a:p>
      </dgm:t>
    </dgm:pt>
    <dgm:pt modelId="{8018C824-D75B-4C2E-9A8E-D8FE893AE6D4}" type="sibTrans" cxnId="{C9C5E0CF-E159-4FBE-AE47-D83953F9A7D4}">
      <dgm:prSet/>
      <dgm:spPr/>
      <dgm:t>
        <a:bodyPr/>
        <a:lstStyle/>
        <a:p>
          <a:endParaRPr lang="ru-RU"/>
        </a:p>
      </dgm:t>
    </dgm:pt>
    <dgm:pt modelId="{B1116B6D-E32A-4897-AE00-CA8A50515E1A}">
      <dgm:prSet custT="1"/>
      <dgm:spPr/>
      <dgm:t>
        <a:bodyPr/>
        <a:lstStyle/>
        <a:p>
          <a:pPr rtl="0"/>
          <a:r>
            <a:rPr lang="ru-RU" sz="2000" dirty="0">
              <a:solidFill>
                <a:srgbClr val="002060"/>
              </a:solidFill>
              <a:latin typeface="Constantia" panose="02030602050306030303" pitchFamily="18" charset="0"/>
            </a:rPr>
            <a:t>Жители ж/м «Красный строитель», «Ак Босого», «</a:t>
          </a:r>
          <a:r>
            <a:rPr lang="ru-RU" sz="2000" dirty="0" err="1">
              <a:solidFill>
                <a:srgbClr val="002060"/>
              </a:solidFill>
              <a:latin typeface="Constantia" panose="02030602050306030303" pitchFamily="18" charset="0"/>
            </a:rPr>
            <a:t>Тендик</a:t>
          </a:r>
          <a:r>
            <a:rPr lang="ru-RU" sz="2000" dirty="0">
              <a:solidFill>
                <a:srgbClr val="002060"/>
              </a:solidFill>
              <a:latin typeface="Constantia" panose="02030602050306030303" pitchFamily="18" charset="0"/>
            </a:rPr>
            <a:t>», «</a:t>
          </a:r>
          <a:r>
            <a:rPr lang="ru-RU" sz="2000" dirty="0" err="1">
              <a:solidFill>
                <a:srgbClr val="002060"/>
              </a:solidFill>
              <a:latin typeface="Constantia" panose="02030602050306030303" pitchFamily="18" charset="0"/>
            </a:rPr>
            <a:t>Калыс</a:t>
          </a:r>
          <a:r>
            <a:rPr lang="ru-RU" sz="2000" dirty="0">
              <a:solidFill>
                <a:srgbClr val="002060"/>
              </a:solidFill>
              <a:latin typeface="Constantia" panose="02030602050306030303" pitchFamily="18" charset="0"/>
            </a:rPr>
            <a:t> </a:t>
          </a:r>
          <a:r>
            <a:rPr lang="ru-RU" sz="2000" dirty="0" err="1">
              <a:solidFill>
                <a:srgbClr val="002060"/>
              </a:solidFill>
              <a:latin typeface="Constantia" panose="02030602050306030303" pitchFamily="18" charset="0"/>
            </a:rPr>
            <a:t>Ордо</a:t>
          </a:r>
          <a:r>
            <a:rPr lang="ru-RU" sz="2000" dirty="0">
              <a:solidFill>
                <a:srgbClr val="002060"/>
              </a:solidFill>
              <a:latin typeface="Constantia" panose="02030602050306030303" pitchFamily="18" charset="0"/>
            </a:rPr>
            <a:t>»</a:t>
          </a:r>
        </a:p>
      </dgm:t>
    </dgm:pt>
    <dgm:pt modelId="{83C8FD05-0CF2-4B09-8842-3EC7F20B97C2}" type="parTrans" cxnId="{3049A766-9E5F-4D6E-B95A-E782BC317734}">
      <dgm:prSet/>
      <dgm:spPr/>
      <dgm:t>
        <a:bodyPr/>
        <a:lstStyle/>
        <a:p>
          <a:endParaRPr lang="ru-RU"/>
        </a:p>
      </dgm:t>
    </dgm:pt>
    <dgm:pt modelId="{F5129FE1-FA9A-4A0A-8C39-8198B35493AB}" type="sibTrans" cxnId="{3049A766-9E5F-4D6E-B95A-E782BC317734}">
      <dgm:prSet/>
      <dgm:spPr/>
      <dgm:t>
        <a:bodyPr/>
        <a:lstStyle/>
        <a:p>
          <a:endParaRPr lang="ru-RU"/>
        </a:p>
      </dgm:t>
    </dgm:pt>
    <dgm:pt modelId="{0DCAD190-625B-408F-9693-7E454C5FA242}">
      <dgm:prSet custT="1"/>
      <dgm:spPr/>
      <dgm:t>
        <a:bodyPr/>
        <a:lstStyle/>
        <a:p>
          <a:pPr rtl="0"/>
          <a:r>
            <a:rPr lang="ru-RU" sz="2000" dirty="0">
              <a:solidFill>
                <a:srgbClr val="002060"/>
              </a:solidFill>
              <a:latin typeface="Constantia" panose="02030602050306030303" pitchFamily="18" charset="0"/>
            </a:rPr>
            <a:t>Администрация и </a:t>
          </a:r>
          <a:r>
            <a:rPr lang="ru-RU" sz="2000" dirty="0" err="1">
              <a:solidFill>
                <a:srgbClr val="002060"/>
              </a:solidFill>
              <a:latin typeface="Constantia" panose="02030602050306030303" pitchFamily="18" charset="0"/>
            </a:rPr>
            <a:t>педколлектив</a:t>
          </a:r>
          <a:endParaRPr lang="ru-RU" sz="2000" dirty="0">
            <a:solidFill>
              <a:srgbClr val="002060"/>
            </a:solidFill>
            <a:latin typeface="Constantia" panose="02030602050306030303" pitchFamily="18" charset="0"/>
          </a:endParaRPr>
        </a:p>
      </dgm:t>
    </dgm:pt>
    <dgm:pt modelId="{D4B983F4-CDA5-474F-AD38-6CD54F1B10DC}" type="sibTrans" cxnId="{AD861A47-F34C-4BD2-803B-89180AC3482B}">
      <dgm:prSet/>
      <dgm:spPr/>
      <dgm:t>
        <a:bodyPr/>
        <a:lstStyle/>
        <a:p>
          <a:endParaRPr lang="ru-RU"/>
        </a:p>
      </dgm:t>
    </dgm:pt>
    <dgm:pt modelId="{C5B35CD8-63DC-4870-AB45-5D08AC23FE39}" type="parTrans" cxnId="{AD861A47-F34C-4BD2-803B-89180AC3482B}">
      <dgm:prSet/>
      <dgm:spPr/>
      <dgm:t>
        <a:bodyPr/>
        <a:lstStyle/>
        <a:p>
          <a:endParaRPr lang="ru-RU"/>
        </a:p>
      </dgm:t>
    </dgm:pt>
    <dgm:pt modelId="{383A0CFB-B2E1-4501-BC75-B798F7CB0F54}" type="pres">
      <dgm:prSet presAssocID="{B5B4BB6D-CFD2-4BC7-BA6E-DFCB69B2EC43}" presName="Name0" presStyleCnt="0">
        <dgm:presLayoutVars>
          <dgm:dir/>
          <dgm:resizeHandles val="exact"/>
        </dgm:presLayoutVars>
      </dgm:prSet>
      <dgm:spPr/>
    </dgm:pt>
    <dgm:pt modelId="{B2BB3477-9984-4DC6-9C1E-C94135E071F9}" type="pres">
      <dgm:prSet presAssocID="{D352748F-852E-41C6-98F4-0FA4ECA5B903}" presName="node" presStyleLbl="node1" presStyleIdx="0" presStyleCnt="2">
        <dgm:presLayoutVars>
          <dgm:bulletEnabled val="1"/>
        </dgm:presLayoutVars>
      </dgm:prSet>
      <dgm:spPr/>
    </dgm:pt>
    <dgm:pt modelId="{49DAACAE-DECC-40FB-A338-863FAE2E9EA5}" type="pres">
      <dgm:prSet presAssocID="{6A9EF540-F804-40D5-8F3D-6D4CC96B7F54}" presName="sibTrans" presStyleCnt="0"/>
      <dgm:spPr/>
    </dgm:pt>
    <dgm:pt modelId="{F9DAEB6D-AE04-412C-9C6D-52B7D2850B05}" type="pres">
      <dgm:prSet presAssocID="{413477A6-100E-4AC3-8D80-62B7968A2F18}" presName="node" presStyleLbl="node1" presStyleIdx="1" presStyleCnt="2">
        <dgm:presLayoutVars>
          <dgm:bulletEnabled val="1"/>
        </dgm:presLayoutVars>
      </dgm:prSet>
      <dgm:spPr/>
    </dgm:pt>
  </dgm:ptLst>
  <dgm:cxnLst>
    <dgm:cxn modelId="{99A68A08-B10B-4923-AE7F-29CA6020BE06}" type="presOf" srcId="{413477A6-100E-4AC3-8D80-62B7968A2F18}" destId="{F9DAEB6D-AE04-412C-9C6D-52B7D2850B05}" srcOrd="0" destOrd="0" presId="urn:microsoft.com/office/officeart/2005/8/layout/hList6"/>
    <dgm:cxn modelId="{FD75192B-00D8-409A-9D89-C253FDA54F53}" srcId="{413477A6-100E-4AC3-8D80-62B7968A2F18}" destId="{E44BE1A9-EBC9-48D3-8FEB-27C1B92AA4CD}" srcOrd="3" destOrd="0" parTransId="{72E8EB17-8F78-4FD6-B7AA-6AD4F1E94045}" sibTransId="{73600A5E-D4D6-440E-AB1A-D4E0C2369957}"/>
    <dgm:cxn modelId="{98C3BF32-1741-41A4-B2EF-6B5B3ED62F69}" srcId="{B5B4BB6D-CFD2-4BC7-BA6E-DFCB69B2EC43}" destId="{413477A6-100E-4AC3-8D80-62B7968A2F18}" srcOrd="1" destOrd="0" parTransId="{3BF431F6-5C35-4882-A26C-F9773549EF28}" sibTransId="{4FFA3D08-9CAE-414E-8520-9EDDD331BEC8}"/>
    <dgm:cxn modelId="{DD97F93B-04E6-4016-A8E9-6AEFEC548947}" srcId="{B5B4BB6D-CFD2-4BC7-BA6E-DFCB69B2EC43}" destId="{D352748F-852E-41C6-98F4-0FA4ECA5B903}" srcOrd="0" destOrd="0" parTransId="{4C1C8569-7093-4374-BDBE-86405D4D63A5}" sibTransId="{6A9EF540-F804-40D5-8F3D-6D4CC96B7F54}"/>
    <dgm:cxn modelId="{9827A33C-413C-438D-AB70-DC363F1EB742}" type="presOf" srcId="{B1116B6D-E32A-4897-AE00-CA8A50515E1A}" destId="{F9DAEB6D-AE04-412C-9C6D-52B7D2850B05}" srcOrd="0" destOrd="6" presId="urn:microsoft.com/office/officeart/2005/8/layout/hList6"/>
    <dgm:cxn modelId="{3049A766-9E5F-4D6E-B95A-E782BC317734}" srcId="{413477A6-100E-4AC3-8D80-62B7968A2F18}" destId="{B1116B6D-E32A-4897-AE00-CA8A50515E1A}" srcOrd="5" destOrd="0" parTransId="{83C8FD05-0CF2-4B09-8842-3EC7F20B97C2}" sibTransId="{F5129FE1-FA9A-4A0A-8C39-8198B35493AB}"/>
    <dgm:cxn modelId="{AD861A47-F34C-4BD2-803B-89180AC3482B}" srcId="{413477A6-100E-4AC3-8D80-62B7968A2F18}" destId="{0DCAD190-625B-408F-9693-7E454C5FA242}" srcOrd="0" destOrd="0" parTransId="{C5B35CD8-63DC-4870-AB45-5D08AC23FE39}" sibTransId="{D4B983F4-CDA5-474F-AD38-6CD54F1B10DC}"/>
    <dgm:cxn modelId="{13FEE44F-CFB8-42EB-88A5-A6E7555C7860}" type="presOf" srcId="{6B45A2AE-C870-4168-8C23-9E041EBB49D7}" destId="{F9DAEB6D-AE04-412C-9C6D-52B7D2850B05}" srcOrd="0" destOrd="3" presId="urn:microsoft.com/office/officeart/2005/8/layout/hList6"/>
    <dgm:cxn modelId="{F34BF34F-529A-4C20-B2B3-86531D9C67D9}" srcId="{413477A6-100E-4AC3-8D80-62B7968A2F18}" destId="{6B45A2AE-C870-4168-8C23-9E041EBB49D7}" srcOrd="2" destOrd="0" parTransId="{3D1B2C92-BA16-40D7-A12E-CB5B4C0BCB18}" sibTransId="{2B987B64-C223-4EB7-A3A9-6BDEB924017F}"/>
    <dgm:cxn modelId="{425B7D70-45E5-49D0-A64D-7A4D1E8B69E3}" srcId="{413477A6-100E-4AC3-8D80-62B7968A2F18}" destId="{2BFEEDA5-3C67-4687-9D5A-3634F0542C5F}" srcOrd="1" destOrd="0" parTransId="{C2DD866F-6784-4BCC-B12E-3FD1C4C0351D}" sibTransId="{0D7BBE87-DD87-4A42-A68D-602125BCD880}"/>
    <dgm:cxn modelId="{42F88489-9EA6-486D-B73B-6F700093486A}" type="presOf" srcId="{0DCAD190-625B-408F-9693-7E454C5FA242}" destId="{F9DAEB6D-AE04-412C-9C6D-52B7D2850B05}" srcOrd="0" destOrd="1" presId="urn:microsoft.com/office/officeart/2005/8/layout/hList6"/>
    <dgm:cxn modelId="{8AE6E196-3DBD-47EF-9452-656ACFDDFAA7}" type="presOf" srcId="{E44BE1A9-EBC9-48D3-8FEB-27C1B92AA4CD}" destId="{F9DAEB6D-AE04-412C-9C6D-52B7D2850B05}" srcOrd="0" destOrd="4" presId="urn:microsoft.com/office/officeart/2005/8/layout/hList6"/>
    <dgm:cxn modelId="{2DC3AAC7-B42E-49DF-B5D6-7FA0267519A5}" type="presOf" srcId="{5C2F414C-9D87-4CA9-A6B4-06429D48DD3C}" destId="{F9DAEB6D-AE04-412C-9C6D-52B7D2850B05}" srcOrd="0" destOrd="5" presId="urn:microsoft.com/office/officeart/2005/8/layout/hList6"/>
    <dgm:cxn modelId="{C9C5E0CF-E159-4FBE-AE47-D83953F9A7D4}" srcId="{413477A6-100E-4AC3-8D80-62B7968A2F18}" destId="{5C2F414C-9D87-4CA9-A6B4-06429D48DD3C}" srcOrd="4" destOrd="0" parTransId="{79EB51EB-5444-45F2-8901-CB76CE5D57BC}" sibTransId="{8018C824-D75B-4C2E-9A8E-D8FE893AE6D4}"/>
    <dgm:cxn modelId="{C0F439D3-7DF0-4920-843F-EE2D700CC868}" type="presOf" srcId="{2BFEEDA5-3C67-4687-9D5A-3634F0542C5F}" destId="{F9DAEB6D-AE04-412C-9C6D-52B7D2850B05}" srcOrd="0" destOrd="2" presId="urn:microsoft.com/office/officeart/2005/8/layout/hList6"/>
    <dgm:cxn modelId="{5589D4D9-2353-414C-B36A-95292B70FD30}" type="presOf" srcId="{D352748F-852E-41C6-98F4-0FA4ECA5B903}" destId="{B2BB3477-9984-4DC6-9C1E-C94135E071F9}" srcOrd="0" destOrd="0" presId="urn:microsoft.com/office/officeart/2005/8/layout/hList6"/>
    <dgm:cxn modelId="{DFC2B4F5-3D28-4330-AC78-0C8A8C34A60A}" type="presOf" srcId="{B5B4BB6D-CFD2-4BC7-BA6E-DFCB69B2EC43}" destId="{383A0CFB-B2E1-4501-BC75-B798F7CB0F54}" srcOrd="0" destOrd="0" presId="urn:microsoft.com/office/officeart/2005/8/layout/hList6"/>
    <dgm:cxn modelId="{44280C5B-2D8D-46FF-BED9-0E2E6A42C3D9}" type="presParOf" srcId="{383A0CFB-B2E1-4501-BC75-B798F7CB0F54}" destId="{B2BB3477-9984-4DC6-9C1E-C94135E071F9}" srcOrd="0" destOrd="0" presId="urn:microsoft.com/office/officeart/2005/8/layout/hList6"/>
    <dgm:cxn modelId="{07F64DED-5B63-42ED-8F66-4CF32BD3FA1D}" type="presParOf" srcId="{383A0CFB-B2E1-4501-BC75-B798F7CB0F54}" destId="{49DAACAE-DECC-40FB-A338-863FAE2E9EA5}" srcOrd="1" destOrd="0" presId="urn:microsoft.com/office/officeart/2005/8/layout/hList6"/>
    <dgm:cxn modelId="{525D32FF-AC16-49A0-93E8-BD9EA5162047}" type="presParOf" srcId="{383A0CFB-B2E1-4501-BC75-B798F7CB0F54}" destId="{F9DAEB6D-AE04-412C-9C6D-52B7D2850B05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B3477-9984-4DC6-9C1E-C94135E071F9}">
      <dsp:nvSpPr>
        <dsp:cNvPr id="0" name=""/>
        <dsp:cNvSpPr/>
      </dsp:nvSpPr>
      <dsp:spPr>
        <a:xfrm rot="16200000">
          <a:off x="66576" y="-61524"/>
          <a:ext cx="4737100" cy="4860148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Verdana" panose="020B0604030504040204" pitchFamily="34" charset="0"/>
              <a:ea typeface="Verdana" panose="020B0604030504040204" pitchFamily="34" charset="0"/>
              <a:cs typeface="Nirmala UI Semilight" panose="020B0402040204020203" pitchFamily="34" charset="0"/>
            </a:rPr>
            <a:t>Администрация и педагогический коллектив средней общеобразовательной           школы № 32 запускает акцию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latin typeface="Verdana" panose="020B0604030504040204" pitchFamily="34" charset="0"/>
            <a:ea typeface="Verdana" panose="020B0604030504040204" pitchFamily="34" charset="0"/>
            <a:cs typeface="Nirmala UI Semilight" panose="020B0402040204020203" pitchFamily="34" charset="0"/>
          </a:endParaRP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Nirmala UI Semilight" panose="020B0402040204020203" pitchFamily="34" charset="0"/>
            </a:rPr>
            <a:t>«</a:t>
          </a:r>
          <a:r>
            <a:rPr lang="ru-RU" sz="2000" kern="1200" dirty="0">
              <a:latin typeface="Verdana" panose="020B0604030504040204" pitchFamily="34" charset="0"/>
              <a:ea typeface="Verdana" panose="020B0604030504040204" pitchFamily="34" charset="0"/>
              <a:cs typeface="Nirmala UI Semilight" panose="020B0402040204020203" pitchFamily="34" charset="0"/>
            </a:rPr>
            <a:t> </a:t>
          </a:r>
          <a:r>
            <a:rPr lang="ru-RU" sz="2000" kern="12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Nirmala UI Semilight" panose="020B0402040204020203" pitchFamily="34" charset="0"/>
            </a:rPr>
            <a:t>С ЮБИЛЕЕМ,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Nirmala UI Semilight" panose="020B0402040204020203" pitchFamily="34" charset="0"/>
            </a:rPr>
            <a:t>РОДНАЯ ШКОЛА № 32!»</a:t>
          </a:r>
        </a:p>
      </dsp:txBody>
      <dsp:txXfrm rot="5400000">
        <a:off x="5052" y="947420"/>
        <a:ext cx="4860148" cy="2842260"/>
      </dsp:txXfrm>
    </dsp:sp>
    <dsp:sp modelId="{F9DAEB6D-AE04-412C-9C6D-52B7D2850B05}">
      <dsp:nvSpPr>
        <dsp:cNvPr id="0" name=""/>
        <dsp:cNvSpPr/>
      </dsp:nvSpPr>
      <dsp:spPr>
        <a:xfrm rot="16200000">
          <a:off x="5291235" y="-61524"/>
          <a:ext cx="4737100" cy="4860148"/>
        </a:xfrm>
        <a:prstGeom prst="flowChartManualOperation">
          <a:avLst/>
        </a:prstGeom>
        <a:solidFill>
          <a:schemeClr val="accent5">
            <a:hueOff val="4808133"/>
            <a:satOff val="-9764"/>
            <a:lumOff val="62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7030A0"/>
              </a:solidFill>
            </a:rPr>
            <a:t>В акции могут принять участие</a:t>
          </a:r>
          <a:r>
            <a:rPr lang="ru-RU" sz="1700" kern="1200" dirty="0">
              <a:solidFill>
                <a:srgbClr val="7030A0"/>
              </a:solidFill>
            </a:rPr>
            <a:t>: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rgbClr val="002060"/>
              </a:solidFill>
              <a:latin typeface="Constantia" panose="02030602050306030303" pitchFamily="18" charset="0"/>
            </a:rPr>
            <a:t>Администрация и </a:t>
          </a:r>
          <a:r>
            <a:rPr lang="ru-RU" sz="2000" kern="1200" dirty="0" err="1">
              <a:solidFill>
                <a:srgbClr val="002060"/>
              </a:solidFill>
              <a:latin typeface="Constantia" panose="02030602050306030303" pitchFamily="18" charset="0"/>
            </a:rPr>
            <a:t>педколлектив</a:t>
          </a:r>
          <a:endParaRPr lang="ru-RU" sz="2000" kern="1200" dirty="0">
            <a:solidFill>
              <a:srgbClr val="002060"/>
            </a:solidFill>
            <a:latin typeface="Constantia" panose="02030602050306030303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rgbClr val="002060"/>
              </a:solidFill>
              <a:latin typeface="Constantia" panose="02030602050306030303" pitchFamily="18" charset="0"/>
            </a:rPr>
            <a:t>Ученики 1-11 классов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rgbClr val="002060"/>
              </a:solidFill>
              <a:latin typeface="Constantia" panose="02030602050306030303" pitchFamily="18" charset="0"/>
            </a:rPr>
            <a:t>Родители нынешних учащихся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rgbClr val="002060"/>
              </a:solidFill>
              <a:latin typeface="Constantia" panose="02030602050306030303" pitchFamily="18" charset="0"/>
            </a:rPr>
            <a:t>Выпускники прошлых лет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rgbClr val="002060"/>
              </a:solidFill>
              <a:latin typeface="Constantia" panose="02030602050306030303" pitchFamily="18" charset="0"/>
            </a:rPr>
            <a:t>Меценаты нашего </a:t>
          </a:r>
          <a:r>
            <a:rPr lang="ru-RU" sz="2000" kern="1200" dirty="0" err="1">
              <a:solidFill>
                <a:srgbClr val="002060"/>
              </a:solidFill>
              <a:latin typeface="Constantia" panose="02030602050306030303" pitchFamily="18" charset="0"/>
            </a:rPr>
            <a:t>района,города</a:t>
          </a:r>
          <a:endParaRPr lang="ru-RU" sz="2000" kern="1200" dirty="0">
            <a:solidFill>
              <a:srgbClr val="002060"/>
            </a:solidFill>
            <a:latin typeface="Constantia" panose="02030602050306030303" pitchFamily="18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dirty="0">
              <a:solidFill>
                <a:srgbClr val="002060"/>
              </a:solidFill>
              <a:latin typeface="Constantia" panose="02030602050306030303" pitchFamily="18" charset="0"/>
            </a:rPr>
            <a:t>Жители ж/м «Красный строитель», «Ак Босого», «</a:t>
          </a:r>
          <a:r>
            <a:rPr lang="ru-RU" sz="2000" kern="1200" dirty="0" err="1">
              <a:solidFill>
                <a:srgbClr val="002060"/>
              </a:solidFill>
              <a:latin typeface="Constantia" panose="02030602050306030303" pitchFamily="18" charset="0"/>
            </a:rPr>
            <a:t>Тендик</a:t>
          </a:r>
          <a:r>
            <a:rPr lang="ru-RU" sz="2000" kern="1200" dirty="0">
              <a:solidFill>
                <a:srgbClr val="002060"/>
              </a:solidFill>
              <a:latin typeface="Constantia" panose="02030602050306030303" pitchFamily="18" charset="0"/>
            </a:rPr>
            <a:t>», «</a:t>
          </a:r>
          <a:r>
            <a:rPr lang="ru-RU" sz="2000" kern="1200" dirty="0" err="1">
              <a:solidFill>
                <a:srgbClr val="002060"/>
              </a:solidFill>
              <a:latin typeface="Constantia" panose="02030602050306030303" pitchFamily="18" charset="0"/>
            </a:rPr>
            <a:t>Калыс</a:t>
          </a:r>
          <a:r>
            <a:rPr lang="ru-RU" sz="2000" kern="1200" dirty="0">
              <a:solidFill>
                <a:srgbClr val="002060"/>
              </a:solidFill>
              <a:latin typeface="Constantia" panose="02030602050306030303" pitchFamily="18" charset="0"/>
            </a:rPr>
            <a:t> </a:t>
          </a:r>
          <a:r>
            <a:rPr lang="ru-RU" sz="2000" kern="1200" dirty="0" err="1">
              <a:solidFill>
                <a:srgbClr val="002060"/>
              </a:solidFill>
              <a:latin typeface="Constantia" panose="02030602050306030303" pitchFamily="18" charset="0"/>
            </a:rPr>
            <a:t>Ордо</a:t>
          </a:r>
          <a:r>
            <a:rPr lang="ru-RU" sz="2000" kern="1200" dirty="0">
              <a:solidFill>
                <a:srgbClr val="002060"/>
              </a:solidFill>
              <a:latin typeface="Constantia" panose="02030602050306030303" pitchFamily="18" charset="0"/>
            </a:rPr>
            <a:t>»</a:t>
          </a:r>
        </a:p>
      </dsp:txBody>
      <dsp:txXfrm rot="5400000">
        <a:off x="5229711" y="947420"/>
        <a:ext cx="4860148" cy="2842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5BDCF-24E1-4C0C-9425-7CE98488B0D3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F4F49-4E9C-476B-A7E4-7CA5FD9CF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F4F49-4E9C-476B-A7E4-7CA5FD9CF99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8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F4F49-4E9C-476B-A7E4-7CA5FD9CF99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07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F4F49-4E9C-476B-A7E4-7CA5FD9CF99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93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F4F49-4E9C-476B-A7E4-7CA5FD9CF99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88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20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51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1150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177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4612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26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672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67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99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8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375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71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74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50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35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B1DD0-7EA4-4885-9C4C-E8DA9EBB338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9676D69-C3CF-40EF-98DC-BA17E88929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88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2168" y="1826591"/>
            <a:ext cx="8915399" cy="2262781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ru-RU" dirty="0"/>
              <a:t>Бюджетные слушания СОШ № 32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Отчет за 2020-2021 учебный год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r>
              <a:rPr lang="ru-RU" sz="3500" dirty="0">
                <a:solidFill>
                  <a:srgbClr val="C00000"/>
                </a:solidFill>
              </a:rPr>
              <a:t>Планирование на 2021-2022 учебный год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086" y="5664145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09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770" y="624110"/>
            <a:ext cx="9778842" cy="196454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000" i="1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НОВЫЙ ПОЖАРНЫЙ ЩИТ                          РЕЦЕРКУЛЯТОРЫ- 13 ШТУК</a:t>
            </a:r>
            <a:endParaRPr lang="ru-RU" sz="2000" i="1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725769" y="2703513"/>
            <a:ext cx="4313238" cy="2679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130" y="5737485"/>
            <a:ext cx="944962" cy="8961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788" y="2753363"/>
            <a:ext cx="4316342" cy="263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46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5094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участников образовательного процесса</a:t>
            </a:r>
            <a:b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а п р е щ а е т с я :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32114" y="2188096"/>
            <a:ext cx="9966098" cy="47244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Употреблять и распространять алкогольные напитки, наркотические и токсические вещества, курить, играть в азартные игры;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Употреблять в разговоре ненормативную лексику, непристойные выражения и жесты, психологическое или физическое воздействие при выяснении отношений;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во время урока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личной мобильной связи и интернет.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Приносить и использовать переносные портативные музыкальные приборы(плееры, магнитофоны и т.п.)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Портить имущество школы, в том числе наносить несанкционированные надписи в помещениях, на мебель и оборудование;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212" y="5961810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1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19200" y="1605566"/>
            <a:ext cx="10027838" cy="479523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Совершать действия, влекущие за собой причинение вреда здоровью себе и окружающим (лазить в окна, на чердак, кататься на перилах, кидать предметы, толкать друг друга и т. Д.);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Покидать здание школы до окончания уроков без разрешения классного руководителя или дежурного администратора;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Опаздывать на уроки, пропускать уроки, выходить из класса без уважительной причины и разрешения учителя или дежурного администратора;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 неуважение к участникам учебно-воспитательного процесс, сотрудникам школы;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урока отвлекаться и отвлекать учеников посторонними разговорами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038" y="5707505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61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6710" y="121833"/>
            <a:ext cx="8911687" cy="1668329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ЕЖЕДНЕВНЫЕ НАШИ ПРОБЛЕМЫ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97" y="1905000"/>
            <a:ext cx="1746342" cy="409667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841" y="1905000"/>
            <a:ext cx="1749704" cy="4119213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455711" y="1905000"/>
            <a:ext cx="1749704" cy="41192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1659" y="1790163"/>
            <a:ext cx="1743607" cy="421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5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70456"/>
            <a:ext cx="8911687" cy="14302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31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ЕЖЕДНЕВНЫЕ НАШИ ПРОБЛЕМЫ</a:t>
            </a:r>
            <a:br>
              <a:rPr lang="ru-RU" sz="31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06" y="1700660"/>
            <a:ext cx="4313237" cy="242419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01" y="2235733"/>
            <a:ext cx="1746342" cy="37782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897" y="4558279"/>
            <a:ext cx="4310246" cy="1993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6202" y="2352774"/>
            <a:ext cx="1749704" cy="37737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765" y="2352774"/>
            <a:ext cx="185617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90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93878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18" y="3198168"/>
            <a:ext cx="4313237" cy="28726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620" y="3190231"/>
            <a:ext cx="4313238" cy="2880545"/>
          </a:xfrm>
        </p:spPr>
      </p:pic>
      <p:sp>
        <p:nvSpPr>
          <p:cNvPr id="7" name="Прямоугольник 6"/>
          <p:cNvSpPr/>
          <p:nvPr/>
        </p:nvSpPr>
        <p:spPr>
          <a:xfrm>
            <a:off x="3179989" y="1987553"/>
            <a:ext cx="6373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ЕЖЕДНЕВНЫЕ НАШИ ПРОБЛЕМЫ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13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024" y="141510"/>
            <a:ext cx="8911687" cy="1280890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4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3100" b="1" i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учебный </a:t>
            </a:r>
            <a:r>
              <a:rPr lang="ru-RU" sz="31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br>
              <a:rPr lang="ru-RU" sz="31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1562100" y="1739900"/>
            <a:ext cx="4991100" cy="4673812"/>
          </a:xfrm>
        </p:spPr>
        <p:txBody>
          <a:bodyPr>
            <a:normAutofit lnSpcReduction="10000"/>
          </a:bodyPr>
          <a:lstStyle/>
          <a:p>
            <a:pPr marL="0" lvl="0" indent="0" algn="ctr">
              <a:buClr>
                <a:srgbClr val="A53010"/>
              </a:buClr>
              <a:buNone/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Приобретения за счет бюджета </a:t>
            </a:r>
          </a:p>
          <a:p>
            <a:pPr marL="0" lvl="0" indent="0" algn="ctr">
              <a:buClr>
                <a:srgbClr val="A53010"/>
              </a:buClr>
              <a:buNone/>
            </a:pP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Clr>
                <a:srgbClr val="A53010"/>
              </a:buClr>
            </a:pP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Школьная мебель (54 парты и 108 стульев)- 3 комплекта -  </a:t>
            </a:r>
            <a:r>
              <a:rPr lang="ru-RU" b="1" i="1" dirty="0">
                <a:solidFill>
                  <a:srgbClr val="FF0000"/>
                </a:solidFill>
              </a:rPr>
              <a:t>334 800 сом</a:t>
            </a:r>
          </a:p>
          <a:p>
            <a:pPr lvl="0">
              <a:buClr>
                <a:srgbClr val="A53010"/>
              </a:buClr>
            </a:pP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Шкаф книжный-3шт. - </a:t>
            </a:r>
            <a:r>
              <a:rPr lang="ru-RU" b="1" i="1" dirty="0">
                <a:solidFill>
                  <a:srgbClr val="FF0000"/>
                </a:solidFill>
              </a:rPr>
              <a:t>36 000 сом</a:t>
            </a:r>
          </a:p>
          <a:p>
            <a:pPr lvl="0">
              <a:buClr>
                <a:srgbClr val="A53010"/>
              </a:buClr>
            </a:pP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Доска двухстворчатая-3 шт.- </a:t>
            </a:r>
            <a:r>
              <a:rPr lang="ru-RU" b="1" i="1" dirty="0">
                <a:solidFill>
                  <a:srgbClr val="FF0000"/>
                </a:solidFill>
              </a:rPr>
              <a:t>23 400 сом</a:t>
            </a:r>
          </a:p>
          <a:p>
            <a:pPr lvl="0">
              <a:buClr>
                <a:srgbClr val="A53010"/>
              </a:buClr>
            </a:pP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Стул для учителя-3шт.-</a:t>
            </a:r>
            <a:r>
              <a:rPr lang="ru-RU" b="1" i="1" dirty="0">
                <a:solidFill>
                  <a:srgbClr val="FF0000"/>
                </a:solidFill>
              </a:rPr>
              <a:t>5700 сом</a:t>
            </a:r>
          </a:p>
          <a:p>
            <a:pPr lvl="0">
              <a:buClr>
                <a:srgbClr val="A53010"/>
              </a:buClr>
            </a:pP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Компьютеры для  электронной библиотеки -14 штук  - </a:t>
            </a:r>
            <a:r>
              <a:rPr lang="ru-RU" b="1" i="1" dirty="0">
                <a:solidFill>
                  <a:srgbClr val="FF0000"/>
                </a:solidFill>
              </a:rPr>
              <a:t>562 576 сом</a:t>
            </a:r>
          </a:p>
          <a:p>
            <a:pPr lvl="0">
              <a:buClr>
                <a:srgbClr val="A53010"/>
              </a:buClr>
            </a:pP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Компьютерные столы-15 шт. - </a:t>
            </a:r>
            <a:r>
              <a:rPr lang="ru-RU" b="1" i="1" dirty="0">
                <a:solidFill>
                  <a:srgbClr val="FF0000"/>
                </a:solidFill>
              </a:rPr>
              <a:t>75 </a:t>
            </a:r>
            <a:r>
              <a:rPr lang="en-US" b="1" i="1" dirty="0">
                <a:solidFill>
                  <a:srgbClr val="FF0000"/>
                </a:solidFill>
              </a:rPr>
              <a:t>0</a:t>
            </a:r>
            <a:r>
              <a:rPr lang="ru-RU" b="1" i="1" dirty="0">
                <a:solidFill>
                  <a:srgbClr val="FF0000"/>
                </a:solidFill>
              </a:rPr>
              <a:t>00 </a:t>
            </a: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сом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sz="half" idx="2"/>
          </p:nvPr>
        </p:nvSpPr>
        <p:spPr>
          <a:xfrm>
            <a:off x="7048766" y="1739900"/>
            <a:ext cx="4711433" cy="4495800"/>
          </a:xfrm>
        </p:spPr>
        <p:txBody>
          <a:bodyPr>
            <a:normAutofit lnSpcReduction="10000"/>
          </a:bodyPr>
          <a:lstStyle/>
          <a:p>
            <a:pPr marL="0" indent="0" algn="ctr">
              <a:buClr>
                <a:srgbClr val="A53010"/>
              </a:buClr>
              <a:buNone/>
            </a:pPr>
            <a:r>
              <a:rPr lang="ru-RU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Приобретения и оплата услуг   через ОО «Развитие СОШ № 32»</a:t>
            </a:r>
          </a:p>
          <a:p>
            <a:pPr marL="0" indent="0" algn="ctr">
              <a:buClr>
                <a:srgbClr val="A53010"/>
              </a:buClr>
              <a:buNone/>
            </a:pPr>
            <a:r>
              <a:rPr lang="ru-RU" sz="20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RU" sz="2000" b="1" i="1" dirty="0">
              <a:solidFill>
                <a:prstClr val="black"/>
              </a:solidFill>
            </a:endParaRPr>
          </a:p>
          <a:p>
            <a:pPr lvl="0">
              <a:buClr>
                <a:srgbClr val="A53010"/>
              </a:buClr>
            </a:pPr>
            <a:r>
              <a:rPr lang="ru-RU" b="1" i="1" dirty="0">
                <a:solidFill>
                  <a:prstClr val="black"/>
                </a:solidFill>
              </a:rPr>
              <a:t>Бачки для сан узла-5 шт.= </a:t>
            </a:r>
            <a:r>
              <a:rPr lang="ru-RU" b="1" i="1" dirty="0">
                <a:solidFill>
                  <a:srgbClr val="FF0000"/>
                </a:solidFill>
              </a:rPr>
              <a:t>5500 сом</a:t>
            </a:r>
          </a:p>
          <a:p>
            <a:pPr lvl="0">
              <a:buClr>
                <a:srgbClr val="A53010"/>
              </a:buClr>
            </a:pPr>
            <a:r>
              <a:rPr lang="ru-RU" b="1" i="1" dirty="0">
                <a:solidFill>
                  <a:prstClr val="black"/>
                </a:solidFill>
              </a:rPr>
              <a:t>Ведра металлические 5 шт.-</a:t>
            </a:r>
            <a:r>
              <a:rPr lang="ru-RU" b="1" i="1" dirty="0">
                <a:solidFill>
                  <a:srgbClr val="FF0000"/>
                </a:solidFill>
              </a:rPr>
              <a:t>1250 сом</a:t>
            </a:r>
          </a:p>
          <a:p>
            <a:pPr lvl="0">
              <a:buClr>
                <a:srgbClr val="A53010"/>
              </a:buClr>
            </a:pP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Услуги замены ламп дневного освещения в </a:t>
            </a:r>
            <a:r>
              <a:rPr lang="ru-RU" b="1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метод.каб</a:t>
            </a: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., </a:t>
            </a:r>
            <a:r>
              <a:rPr lang="ru-RU" b="1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каб</a:t>
            </a:r>
            <a:r>
              <a:rPr lang="ru-RU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№ 57,40,41,52,54 - 28 шт. - </a:t>
            </a:r>
            <a:r>
              <a:rPr lang="ru-RU" b="1" i="1" dirty="0">
                <a:solidFill>
                  <a:srgbClr val="FF0000"/>
                </a:solidFill>
              </a:rPr>
              <a:t>5600 сом</a:t>
            </a:r>
          </a:p>
          <a:p>
            <a:pPr lvl="0">
              <a:buClr>
                <a:srgbClr val="A53010"/>
              </a:buClr>
            </a:pPr>
            <a:r>
              <a:rPr lang="ru-RU" b="1" i="1" dirty="0">
                <a:solidFill>
                  <a:srgbClr val="0070C0"/>
                </a:solidFill>
              </a:rPr>
              <a:t>Бланки грамот (школьная олимпиада</a:t>
            </a:r>
            <a:r>
              <a:rPr lang="ru-RU" b="1" i="1" dirty="0">
                <a:solidFill>
                  <a:prstClr val="black"/>
                </a:solidFill>
              </a:rPr>
              <a:t>)</a:t>
            </a:r>
            <a:r>
              <a:rPr lang="ru-RU" b="1" i="1" dirty="0">
                <a:solidFill>
                  <a:srgbClr val="FF0000"/>
                </a:solidFill>
              </a:rPr>
              <a:t>-2 700 сом</a:t>
            </a:r>
          </a:p>
          <a:p>
            <a:pPr lvl="0">
              <a:buClr>
                <a:srgbClr val="A53010"/>
              </a:buClr>
            </a:pPr>
            <a:r>
              <a:rPr lang="ru-RU" b="1" i="1" dirty="0">
                <a:solidFill>
                  <a:prstClr val="black"/>
                </a:solidFill>
              </a:rPr>
              <a:t>Столовая (</a:t>
            </a:r>
            <a:r>
              <a:rPr lang="ru-RU" b="1" i="1" dirty="0" err="1">
                <a:solidFill>
                  <a:prstClr val="black"/>
                </a:solidFill>
              </a:rPr>
              <a:t>кружки,кесе</a:t>
            </a:r>
            <a:r>
              <a:rPr lang="ru-RU" b="1" i="1" dirty="0">
                <a:solidFill>
                  <a:prstClr val="black"/>
                </a:solidFill>
              </a:rPr>
              <a:t>) – </a:t>
            </a:r>
            <a:r>
              <a:rPr lang="ru-RU" b="1" i="1" dirty="0">
                <a:solidFill>
                  <a:srgbClr val="FF0000"/>
                </a:solidFill>
              </a:rPr>
              <a:t>10 000 сом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602" y="5517522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13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7190746" y="2126222"/>
            <a:ext cx="4505953" cy="3777622"/>
          </a:xfrm>
        </p:spPr>
        <p:txBody>
          <a:bodyPr>
            <a:noAutofit/>
          </a:bodyPr>
          <a:lstStyle/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программы на новые компьютеры-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2 400сом +4 200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электрической системы в </a:t>
            </a:r>
            <a:r>
              <a:rPr lang="ru-RU" sz="2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.№ 58 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7 000 сом 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электрической системы в библиотеке-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13 000 сом +услуги-7 000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 электрика -    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Охранное агентство «Орион-Секьюрити24»-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378 000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техперсонала (УСП)- 27 000Х 9 мес. =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243 000 сом.</a:t>
            </a:r>
          </a:p>
          <a:p>
            <a:pPr lvl="0">
              <a:buClr>
                <a:srgbClr val="A53010"/>
              </a:buClr>
            </a:pP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47812" y="2193388"/>
            <a:ext cx="4725988" cy="3777622"/>
          </a:xfrm>
        </p:spPr>
        <p:txBody>
          <a:bodyPr>
            <a:normAutofit/>
          </a:bodyPr>
          <a:lstStyle/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Жавель (хлорка) 40 банок-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15 160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Бумага А-4 – 240 шт.-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62 976 сом.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Нетканое полотно 600 м.-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15 540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Жидкое мыло 100 л.-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5 400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Антисептик 5 л.20 шт.-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9 700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Дезковрики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22 </a:t>
            </a:r>
            <a:r>
              <a:rPr lang="ru-RU" sz="2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19 360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Веник из сорго 50 шт.-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4 700 сом</a:t>
            </a:r>
          </a:p>
          <a:p>
            <a:pPr lvl="0">
              <a:buClr>
                <a:srgbClr val="A53010"/>
              </a:buClr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Антисептики- 10 литров-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сом</a:t>
            </a:r>
          </a:p>
          <a:p>
            <a:pPr lvl="0">
              <a:buClr>
                <a:srgbClr val="A53010"/>
              </a:buClr>
            </a:pPr>
            <a:endParaRPr lang="ru-RU" b="1" i="1" dirty="0">
              <a:solidFill>
                <a:srgbClr val="FF0000"/>
              </a:solidFill>
            </a:endParaRPr>
          </a:p>
          <a:p>
            <a:pPr lvl="0">
              <a:buClr>
                <a:srgbClr val="A53010"/>
              </a:buClr>
            </a:pPr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218" y="5971010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7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4457" y="1563757"/>
            <a:ext cx="6439925" cy="5052943"/>
          </a:xfrm>
        </p:spPr>
        <p:txBody>
          <a:bodyPr>
            <a:noAutofit/>
          </a:bodyPr>
          <a:lstStyle/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для пожарного щита (лом2шт.,багор 2 шт,ведро-2 шт.,лопата-2 шт., Огнетушители ОП-5 -2 </a:t>
            </a:r>
            <a:r>
              <a:rPr lang="ru-RU" sz="2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Противопож.полотно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1 шт.                                          Емкость для воды 200л.-1 </a:t>
            </a:r>
            <a:r>
              <a:rPr lang="ru-RU" sz="2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10 500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Рециркулятор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стериал.воздуха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- 13 шт.-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83 174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Заправка огнетушителей- 25 шт.     -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6 250 сом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A53010"/>
              </a:buClr>
            </a:pPr>
            <a:r>
              <a:rPr lang="ru-RU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 огнетушителей-10 шт.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8 000 сом</a:t>
            </a:r>
          </a:p>
          <a:p>
            <a:pPr>
              <a:buClr>
                <a:srgbClr val="A53010"/>
              </a:buClr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 материалы-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263 996 сом</a:t>
            </a:r>
          </a:p>
          <a:p>
            <a:pPr>
              <a:buClr>
                <a:srgbClr val="A53010"/>
              </a:buClr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оконных рам-4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119 400 сом</a:t>
            </a:r>
          </a:p>
          <a:p>
            <a:pPr lvl="0">
              <a:buClr>
                <a:srgbClr val="A53010"/>
              </a:buClr>
            </a:pP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ламп дневного освещения в </a:t>
            </a:r>
            <a:r>
              <a:rPr lang="ru-RU" sz="2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метод.каб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57,40,41,52,54 - 28 шт. - 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11 200</a:t>
            </a:r>
            <a:r>
              <a:rPr lang="ru-RU" sz="2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</a:t>
            </a:r>
          </a:p>
          <a:p>
            <a:pPr marL="0" indent="0">
              <a:buClr>
                <a:srgbClr val="A53010"/>
              </a:buClr>
              <a:buNone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ВСЕГО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-1 646 432 сом</a:t>
            </a:r>
          </a:p>
          <a:p>
            <a:pPr lvl="0">
              <a:buClr>
                <a:srgbClr val="A53010"/>
              </a:buClr>
            </a:pP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7344139" y="2260600"/>
            <a:ext cx="4632953" cy="3238500"/>
          </a:xfrm>
        </p:spPr>
        <p:txBody>
          <a:bodyPr>
            <a:normAutofit/>
          </a:bodyPr>
          <a:lstStyle/>
          <a:p>
            <a:pPr marL="0" lvl="0" indent="0">
              <a:buClr>
                <a:srgbClr val="A53010"/>
              </a:buClr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/>
              <a:t>     </a:t>
            </a:r>
            <a:r>
              <a:rPr lang="ru-RU" sz="2800" b="1" i="1" dirty="0">
                <a:solidFill>
                  <a:schemeClr val="tx1"/>
                </a:solidFill>
              </a:rPr>
              <a:t>ВСЕГО:</a:t>
            </a:r>
            <a:r>
              <a:rPr lang="ru-RU" sz="2800" dirty="0"/>
              <a:t>    </a:t>
            </a:r>
            <a:r>
              <a:rPr lang="ru-RU" sz="2800" b="1" i="1" dirty="0">
                <a:solidFill>
                  <a:srgbClr val="FF0000"/>
                </a:solidFill>
              </a:rPr>
              <a:t>648  750 сом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chemeClr val="tx1"/>
                </a:solidFill>
              </a:rPr>
              <a:t>Охрана и техперсонал- </a:t>
            </a:r>
            <a:r>
              <a:rPr lang="ru-RU" b="1" i="1" dirty="0">
                <a:solidFill>
                  <a:srgbClr val="FF0000"/>
                </a:solidFill>
              </a:rPr>
              <a:t>621 000 сом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i="1" dirty="0">
                <a:solidFill>
                  <a:srgbClr val="FF0000"/>
                </a:solidFill>
              </a:rPr>
              <a:t>   </a:t>
            </a:r>
            <a:r>
              <a:rPr lang="ru-RU" b="1" i="1" dirty="0" err="1">
                <a:solidFill>
                  <a:schemeClr val="tx1"/>
                </a:solidFill>
              </a:rPr>
              <a:t>Хоз</a:t>
            </a:r>
            <a:r>
              <a:rPr lang="ru-RU" b="1" i="1" dirty="0">
                <a:solidFill>
                  <a:schemeClr val="tx1"/>
                </a:solidFill>
              </a:rPr>
              <a:t> нужды- </a:t>
            </a:r>
            <a:r>
              <a:rPr lang="ru-RU" b="1" i="1" dirty="0">
                <a:solidFill>
                  <a:srgbClr val="FF0000"/>
                </a:solidFill>
              </a:rPr>
              <a:t>64 045 сом.  </a:t>
            </a:r>
            <a:r>
              <a:rPr lang="ru-RU" b="1" i="1" dirty="0">
                <a:solidFill>
                  <a:schemeClr val="tx1"/>
                </a:solidFill>
              </a:rPr>
              <a:t>Из них:</a:t>
            </a:r>
          </a:p>
          <a:p>
            <a:pPr marL="0" indent="0">
              <a:buNone/>
            </a:pPr>
            <a:r>
              <a:rPr lang="ru-RU" b="1" i="1" dirty="0">
                <a:solidFill>
                  <a:srgbClr val="FF0000"/>
                </a:solidFill>
              </a:rPr>
              <a:t>    </a:t>
            </a:r>
            <a:r>
              <a:rPr lang="ru-RU" b="1" i="1" dirty="0">
                <a:solidFill>
                  <a:schemeClr val="tx1"/>
                </a:solidFill>
              </a:rPr>
              <a:t>оплачено</a:t>
            </a:r>
            <a:r>
              <a:rPr lang="ru-RU" b="1" i="1" dirty="0">
                <a:solidFill>
                  <a:srgbClr val="FF0000"/>
                </a:solidFill>
              </a:rPr>
              <a:t>-27 750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1"/>
                </a:solidFill>
              </a:rPr>
              <a:t>   еще не расплатились </a:t>
            </a:r>
            <a:r>
              <a:rPr lang="ru-RU" b="1" i="1" dirty="0">
                <a:solidFill>
                  <a:srgbClr val="FF0000"/>
                </a:solidFill>
              </a:rPr>
              <a:t>- 36 300 сом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130" y="5720510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9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251795" y="1415202"/>
            <a:ext cx="8345715" cy="5442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130" y="5724105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5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Средняя общеобразовательная школа №32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функционирует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1972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мощность-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посадочных мест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кабинетов-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учащихся-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2119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с кыргызским языком обучения-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с русским языком обучения-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Подготовительные классы-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131" y="5691727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45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2424" y="370110"/>
            <a:ext cx="8911687" cy="1280890"/>
          </a:xfrm>
        </p:spPr>
        <p:txBody>
          <a:bodyPr/>
          <a:lstStyle/>
          <a:p>
            <a: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241341" y="2188796"/>
            <a:ext cx="4313864" cy="3777622"/>
          </a:xfrm>
        </p:spPr>
        <p:txBody>
          <a:bodyPr/>
          <a:lstStyle/>
          <a:p>
            <a:pPr lvl="0">
              <a:buClr>
                <a:srgbClr val="A53010"/>
              </a:buClr>
            </a:pP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функционирует </a:t>
            </a:r>
            <a:r>
              <a:rPr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1972 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 lvl="0">
              <a:buClr>
                <a:srgbClr val="A53010"/>
              </a:buClr>
            </a:pPr>
            <a:r>
              <a:rPr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год- 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юбилейный год-</a:t>
            </a:r>
          </a:p>
          <a:p>
            <a:pPr marL="0" lvl="0" indent="0">
              <a:buClr>
                <a:srgbClr val="A53010"/>
              </a:buClr>
              <a:buNone/>
            </a:pP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лет школе!</a:t>
            </a: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3528" y="2044700"/>
            <a:ext cx="5421086" cy="40658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039" y="5803074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13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275409"/>
              </p:ext>
            </p:extLst>
          </p:nvPr>
        </p:nvGraphicFramePr>
        <p:xfrm>
          <a:off x="1409700" y="1536700"/>
          <a:ext cx="10094912" cy="473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2131" y="5774905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81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232" y="291548"/>
            <a:ext cx="8911687" cy="1715052"/>
          </a:xfrm>
        </p:spPr>
        <p:txBody>
          <a:bodyPr>
            <a:normAutofit/>
          </a:bodyPr>
          <a:lstStyle/>
          <a:p>
            <a: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5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акции утвердить на общешкольном </a:t>
            </a:r>
            <a:r>
              <a:rPr lang="ru-RU" sz="2500" b="1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родит.собрании</a:t>
            </a:r>
            <a:r>
              <a:rPr lang="ru-RU" sz="25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99733" y="2006600"/>
            <a:ext cx="5045247" cy="4447208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1-е классы «Д» «Е» «Ж» -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кустов розы для пришкольной клумбы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«Б», «Г» и 2 –е классы-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16 ламп от каждого класса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3-е и 4-е классы-замена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4-х окон на пластиковые(1 этаж)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5-е и 6-е классы-замена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4-х окон на пластиковые(1этаж)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7-еклассы «А», «Б», «В»-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бачки для туалета Китайские и Турецкие по 10 штук ( всего 20 </a:t>
            </a:r>
            <a:r>
              <a:rPr lang="ru-RU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03076" y="2006600"/>
            <a:ext cx="5288924" cy="4447208"/>
          </a:xfrm>
        </p:spPr>
        <p:txBody>
          <a:bodyPr>
            <a:no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«Г»,« Д»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жалюзи в 2  </a:t>
            </a:r>
            <a:r>
              <a:rPr lang="ru-RU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нов.каб</a:t>
            </a:r>
            <a:endParaRPr lang="ru-RU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8-е классы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хоз.товары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мусор. пакеты-30 пачек; перчатки рез.-40 пачек; ведра жел.15 л.-10 шт.; чист. порошок «СИФ»-10 шт.; ерш для туалета-20 шт.;замки-10 шт.; шланг для сантехники-20 шт.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9-е классы-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2-х окон на пластиковые (1этаж)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10-е классы- 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кран «лебедь»-30 </a:t>
            </a:r>
            <a:r>
              <a:rPr lang="ru-RU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кран-букс -20 шт.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11-е классы-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проектор для кабинета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113" y="5842884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23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3898" y="226544"/>
            <a:ext cx="8911687" cy="1628760"/>
          </a:xfrm>
        </p:spPr>
        <p:txBody>
          <a:bodyPr>
            <a:normAutofit fontScale="90000"/>
          </a:bodyPr>
          <a:lstStyle/>
          <a:p>
            <a: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500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Счет на оплату школьного сайта</a:t>
            </a:r>
            <a:br>
              <a:rPr lang="ru-RU" sz="2500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1247438" y="5911850"/>
            <a:ext cx="944562" cy="895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905" y="1497497"/>
            <a:ext cx="7536941" cy="60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80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0"/>
            <a:ext cx="8911687" cy="1280890"/>
          </a:xfrm>
        </p:spPr>
        <p:txBody>
          <a:bodyPr>
            <a:normAutofit/>
          </a:bodyPr>
          <a:lstStyle/>
          <a:p>
            <a: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приоритеты школы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1771" y="1537252"/>
            <a:ext cx="5210629" cy="4366592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Ограждение школы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оконных блоков на пластиковые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мягкой кровли над  актовым  залом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мебели в школьном  медпункте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фасада школы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деревянного пола на 1 этаже (коридор 355,5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15137" y="951120"/>
            <a:ext cx="4952793" cy="49527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063" y="5903844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7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645" y="137333"/>
            <a:ext cx="8911687" cy="1280890"/>
          </a:xfrm>
        </p:spPr>
        <p:txBody>
          <a:bodyPr>
            <a:normAutofit/>
          </a:bodyPr>
          <a:lstStyle/>
          <a:p>
            <a: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8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школы в вышестоящие органы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57" y="1418223"/>
            <a:ext cx="3150017" cy="52682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586" y="1418223"/>
            <a:ext cx="2959206" cy="5264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404" y="1418223"/>
            <a:ext cx="3275201" cy="52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53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340" y="198783"/>
            <a:ext cx="9437272" cy="1706217"/>
          </a:xfrm>
        </p:spPr>
        <p:txBody>
          <a:bodyPr/>
          <a:lstStyle/>
          <a:p>
            <a: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не тот, кто учит, а тот, у кого учатся»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130" y="5749505"/>
            <a:ext cx="944962" cy="89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038349"/>
            <a:ext cx="5143500" cy="3857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1" y="1905000"/>
            <a:ext cx="3251200" cy="43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47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509490"/>
          </a:xfrm>
        </p:spPr>
        <p:txBody>
          <a:bodyPr>
            <a:normAutofit/>
          </a:bodyPr>
          <a:lstStyle/>
          <a:p>
            <a:pPr algn="ctr"/>
            <a: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3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Объявления для родителей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2022-2023 учебного года в школе запускается электронный журнал и электронный дневник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2022 года ученикам 1-11 классов запрещается пользоваться телефонами  на уроках!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131" y="5911222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35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424" y="1676399"/>
            <a:ext cx="4544759" cy="505643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06176" y="133780"/>
            <a:ext cx="8911687" cy="15426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5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                                                        </a:t>
            </a:r>
            <a:r>
              <a:rPr lang="ru-RU" sz="2700" dirty="0">
                <a:solidFill>
                  <a:srgbClr val="0070C0"/>
                </a:solidFill>
                <a:latin typeface="Century" panose="02040604050505020304" pitchFamily="18" charset="0"/>
              </a:rPr>
              <a:t>Благодарственное письмо </a:t>
            </a:r>
            <a:br>
              <a:rPr lang="ru-RU" sz="2700" dirty="0">
                <a:solidFill>
                  <a:srgbClr val="0070C0"/>
                </a:solidFill>
                <a:latin typeface="Century" panose="02040604050505020304" pitchFamily="18" charset="0"/>
              </a:rPr>
            </a:br>
            <a:r>
              <a:rPr lang="ru-RU" sz="2700" dirty="0">
                <a:solidFill>
                  <a:srgbClr val="0070C0"/>
                </a:solidFill>
                <a:latin typeface="Century" panose="02040604050505020304" pitchFamily="18" charset="0"/>
              </a:rPr>
              <a:t>                                                             родителям СОШ №32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944140" y="1676399"/>
            <a:ext cx="5118972" cy="50564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sz="2800" dirty="0">
                <a:latin typeface="Century" panose="02040604050505020304" pitchFamily="18" charset="0"/>
              </a:rPr>
              <a:t>Администрация школы благодарит родителей за вклад и помощь, которую ВЫ оказывали и оказываете школе! Большое спасибо за мебель актового зала, методического кабинета, за ваш вклад в открытии 2-х новых </a:t>
            </a:r>
            <a:r>
              <a:rPr lang="ru-RU" sz="2800" dirty="0" err="1">
                <a:latin typeface="Century" panose="02040604050505020304" pitchFamily="18" charset="0"/>
              </a:rPr>
              <a:t>уч.кабинета</a:t>
            </a:r>
            <a:r>
              <a:rPr lang="ru-RU" sz="2800" dirty="0">
                <a:latin typeface="Century" panose="02040604050505020304" pitchFamily="18" charset="0"/>
              </a:rPr>
              <a:t>, за помощь в ремонте школы и кабинетов,  за поддержку наших учителей! Надеемся на дальнейшее сотрудничество!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517863" y="5961810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4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84924" y="2438396"/>
            <a:ext cx="8911687" cy="1280890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15193" y="2438396"/>
            <a:ext cx="8315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069" y="3601812"/>
            <a:ext cx="3433395" cy="32561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07486" y="2967335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85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1442" y="2431216"/>
            <a:ext cx="9312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597" y="249173"/>
            <a:ext cx="8358340" cy="74987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sz="2400" dirty="0">
                <a:latin typeface="Arial Black" panose="020B0A04020102020204" pitchFamily="34" charset="0"/>
              </a:rPr>
            </a:br>
            <a:r>
              <a:rPr lang="ru-RU" sz="2400" dirty="0">
                <a:latin typeface="Arial Black" panose="020B0A04020102020204" pitchFamily="34" charset="0"/>
              </a:rPr>
              <a:t>Итоги 2020-2021 учебного года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378225" y="2126222"/>
            <a:ext cx="4633913" cy="3777622"/>
          </a:xfrm>
        </p:spPr>
        <p:txBody>
          <a:bodyPr>
            <a:normAutofit/>
          </a:bodyPr>
          <a:lstStyle/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учителей-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80/ 77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уч-ся-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2013/ 2125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класс-комплектов-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59/61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языком обуч.-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32/33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русским языком обуч.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-27/28</a:t>
            </a:r>
          </a:p>
          <a:p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Подготовительные классы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6/6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6456229" y="2126222"/>
            <a:ext cx="4771708" cy="377762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обучения-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37% / 38%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Успеваемость-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97%/99%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отличников-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168 уч./192 уч.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-ударников-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561 уч./519 уч.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удовл-тельно-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1049 уч./1119 уч.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не успевающие-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уч./27 уч.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не аттестованные-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уч./6 уч.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5343" y="5627490"/>
            <a:ext cx="942922" cy="89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0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 –технической базы школы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648340" y="1645951"/>
            <a:ext cx="5558765" cy="49443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   </a:t>
            </a:r>
            <a:r>
              <a:rPr lang="ru-RU" sz="9600" b="1" i="1" dirty="0">
                <a:solidFill>
                  <a:schemeClr val="accent1"/>
                </a:solidFill>
              </a:rPr>
              <a:t>Приобретения за счет бюджета</a:t>
            </a:r>
          </a:p>
          <a:p>
            <a:pPr marL="0" indent="0">
              <a:buNone/>
            </a:pPr>
            <a:endParaRPr lang="ru-RU" sz="6400" b="1" i="1" dirty="0">
              <a:solidFill>
                <a:schemeClr val="accent1"/>
              </a:solidFill>
            </a:endParaRPr>
          </a:p>
          <a:p>
            <a:pPr lvl="0">
              <a:buClr>
                <a:srgbClr val="A53010"/>
              </a:buClr>
            </a:pPr>
            <a:endParaRPr lang="ru-RU" sz="6400" b="1" i="1" dirty="0"/>
          </a:p>
          <a:p>
            <a:pPr lvl="0">
              <a:buClr>
                <a:srgbClr val="A53010"/>
              </a:buClr>
            </a:pPr>
            <a:r>
              <a:rPr lang="ru-RU" sz="6400" b="1" i="1" dirty="0"/>
              <a:t> </a:t>
            </a:r>
            <a:r>
              <a:rPr lang="ru-RU" sz="6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Ремонт крыши( блок Б )- </a:t>
            </a:r>
            <a:r>
              <a:rPr lang="ru-RU" sz="6800" b="1" i="1" dirty="0">
                <a:solidFill>
                  <a:srgbClr val="FF0000"/>
                </a:solidFill>
              </a:rPr>
              <a:t>228 095 сом</a:t>
            </a:r>
          </a:p>
          <a:p>
            <a:pPr lvl="0">
              <a:buClr>
                <a:srgbClr val="A53010"/>
              </a:buClr>
            </a:pPr>
            <a:r>
              <a:rPr lang="ru-RU" sz="6800" b="1" i="1" dirty="0">
                <a:solidFill>
                  <a:schemeClr val="tx1"/>
                </a:solidFill>
              </a:rPr>
              <a:t>Лакокрасочные материалы- </a:t>
            </a:r>
            <a:r>
              <a:rPr lang="ru-RU" sz="6800" b="1" i="1" dirty="0">
                <a:solidFill>
                  <a:srgbClr val="FF0000"/>
                </a:solidFill>
              </a:rPr>
              <a:t>229 628 сом</a:t>
            </a:r>
          </a:p>
          <a:p>
            <a:pPr lvl="0">
              <a:buClr>
                <a:srgbClr val="A53010"/>
              </a:buClr>
            </a:pPr>
            <a:r>
              <a:rPr lang="ru-RU" sz="6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Персональный компьютер в комплекте для библиотеки-1 шт.-</a:t>
            </a:r>
            <a:r>
              <a:rPr lang="ru-RU" sz="6800" b="1" i="1" dirty="0">
                <a:solidFill>
                  <a:srgbClr val="FF0000"/>
                </a:solidFill>
              </a:rPr>
              <a:t>50 353 сом</a:t>
            </a:r>
          </a:p>
          <a:p>
            <a:pPr lvl="0">
              <a:buClr>
                <a:srgbClr val="A53010"/>
              </a:buClr>
            </a:pPr>
            <a:r>
              <a:rPr lang="ru-RU" sz="6800" b="1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Многофункц.устройство</a:t>
            </a:r>
            <a:r>
              <a:rPr lang="ru-RU" sz="6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(принтер) – 1шт.-                 </a:t>
            </a:r>
            <a:r>
              <a:rPr lang="ru-RU" sz="6800" b="1" i="1" dirty="0">
                <a:solidFill>
                  <a:srgbClr val="FF0000"/>
                </a:solidFill>
              </a:rPr>
              <a:t>28 649 сом</a:t>
            </a:r>
          </a:p>
          <a:p>
            <a:pPr lvl="0">
              <a:buClr>
                <a:srgbClr val="A53010"/>
              </a:buClr>
            </a:pPr>
            <a:r>
              <a:rPr lang="ru-RU" sz="6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Комплектующие (</a:t>
            </a:r>
            <a:r>
              <a:rPr lang="ru-RU" sz="6800" b="1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наушники,вебкамера,картридж</a:t>
            </a:r>
            <a:r>
              <a:rPr lang="ru-RU" sz="6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)- </a:t>
            </a:r>
            <a:r>
              <a:rPr lang="ru-RU" sz="6800" b="1" i="1" dirty="0">
                <a:solidFill>
                  <a:srgbClr val="FF0000"/>
                </a:solidFill>
              </a:rPr>
              <a:t>6 302 сом</a:t>
            </a:r>
          </a:p>
          <a:p>
            <a:pPr lvl="0">
              <a:buClr>
                <a:srgbClr val="A53010"/>
              </a:buClr>
            </a:pPr>
            <a:r>
              <a:rPr lang="ru-RU" sz="6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Проектор 1 шт-</a:t>
            </a:r>
            <a:r>
              <a:rPr lang="ru-RU" sz="6800" b="1" i="1" dirty="0">
                <a:solidFill>
                  <a:srgbClr val="FF0000"/>
                </a:solidFill>
              </a:rPr>
              <a:t>25 650 сом</a:t>
            </a:r>
          </a:p>
          <a:p>
            <a:pPr lvl="0">
              <a:buClr>
                <a:srgbClr val="A53010"/>
              </a:buClr>
            </a:pPr>
            <a:r>
              <a:rPr lang="ru-RU" sz="6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Строительные материалы для 2-х новых классов- </a:t>
            </a:r>
            <a:r>
              <a:rPr lang="ru-RU" sz="6800" b="1" i="1" dirty="0">
                <a:solidFill>
                  <a:srgbClr val="FF0000"/>
                </a:solidFill>
              </a:rPr>
              <a:t>48 728 сом</a:t>
            </a:r>
            <a:endParaRPr lang="ru-RU" sz="64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A53010"/>
              </a:buClr>
            </a:pP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A53010"/>
              </a:buClr>
            </a:pPr>
            <a:endParaRPr lang="ru-RU" sz="6400" b="1" i="1" dirty="0">
              <a:solidFill>
                <a:schemeClr val="tx1"/>
              </a:solidFill>
            </a:endParaRPr>
          </a:p>
          <a:p>
            <a:pPr lvl="0">
              <a:buClr>
                <a:srgbClr val="A53010"/>
              </a:buClr>
            </a:pPr>
            <a:endParaRPr lang="ru-RU" sz="6400" dirty="0">
              <a:solidFill>
                <a:schemeClr val="tx1"/>
              </a:solidFill>
            </a:endParaRPr>
          </a:p>
          <a:p>
            <a:pPr lvl="0">
              <a:buClr>
                <a:srgbClr val="A53010"/>
              </a:buClr>
            </a:pP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516708" y="1439645"/>
            <a:ext cx="5667894" cy="493212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i="1" dirty="0">
                <a:solidFill>
                  <a:schemeClr val="accent1"/>
                </a:solidFill>
              </a:rPr>
              <a:t>Приобретения и оплата услуг за счет родителей  (ОО «Развитие СШ №32»)</a:t>
            </a:r>
            <a:endParaRPr lang="ru-RU" sz="64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sz="6400" b="1" i="1" u="sng" dirty="0">
                <a:solidFill>
                  <a:srgbClr val="0070C0"/>
                </a:solidFill>
              </a:rPr>
              <a:t>         </a:t>
            </a:r>
          </a:p>
          <a:p>
            <a:r>
              <a:rPr lang="ru-RU" sz="6800" b="1" i="1" dirty="0" err="1"/>
              <a:t>Парты,стулья</a:t>
            </a:r>
            <a:r>
              <a:rPr lang="ru-RU" sz="6800" b="1" i="1" dirty="0"/>
              <a:t> -4 комплекта по 7 000 сом= </a:t>
            </a:r>
            <a:r>
              <a:rPr lang="ru-RU" sz="6800" b="1" i="1" dirty="0">
                <a:solidFill>
                  <a:srgbClr val="FF0000"/>
                </a:solidFill>
              </a:rPr>
              <a:t>28 000 сом</a:t>
            </a:r>
          </a:p>
          <a:p>
            <a:r>
              <a:rPr lang="ru-RU" sz="6800" b="1" i="1" dirty="0"/>
              <a:t>Доски-2 шт.- по 15000 сом= </a:t>
            </a:r>
            <a:r>
              <a:rPr lang="ru-RU" sz="6800" b="1" i="1" dirty="0">
                <a:solidFill>
                  <a:srgbClr val="FF0000"/>
                </a:solidFill>
              </a:rPr>
              <a:t>30 000 сом</a:t>
            </a:r>
          </a:p>
          <a:p>
            <a:r>
              <a:rPr lang="ru-RU" sz="6800" b="1" i="1" dirty="0"/>
              <a:t> 2-х тумбовый стол – 1 шт.- </a:t>
            </a:r>
            <a:r>
              <a:rPr lang="ru-RU" sz="6800" b="1" i="1" dirty="0">
                <a:solidFill>
                  <a:srgbClr val="FF0000"/>
                </a:solidFill>
              </a:rPr>
              <a:t>12 000 сом</a:t>
            </a:r>
          </a:p>
          <a:p>
            <a:pPr lvl="0">
              <a:buClr>
                <a:srgbClr val="A53010"/>
              </a:buClr>
            </a:pPr>
            <a:r>
              <a:rPr lang="ru-RU" sz="6800" b="1" i="1" dirty="0">
                <a:solidFill>
                  <a:prstClr val="black"/>
                </a:solidFill>
              </a:rPr>
              <a:t>Доставка мебели- </a:t>
            </a:r>
            <a:r>
              <a:rPr lang="ru-RU" sz="6800" b="1" i="1" dirty="0">
                <a:solidFill>
                  <a:srgbClr val="FF0000"/>
                </a:solidFill>
              </a:rPr>
              <a:t>1 500  сом</a:t>
            </a:r>
          </a:p>
          <a:p>
            <a:pPr>
              <a:buClr>
                <a:srgbClr val="A53010"/>
              </a:buClr>
            </a:pPr>
            <a:r>
              <a:rPr lang="ru-RU" sz="6800" b="1" i="1" dirty="0"/>
              <a:t>Стол для учителя-2 шт. по 6000= </a:t>
            </a:r>
            <a:r>
              <a:rPr lang="ru-RU" sz="6800" b="1" i="1" dirty="0">
                <a:solidFill>
                  <a:srgbClr val="FF0000"/>
                </a:solidFill>
              </a:rPr>
              <a:t>12 000 сом</a:t>
            </a:r>
          </a:p>
          <a:p>
            <a:pPr lvl="0">
              <a:buClr>
                <a:srgbClr val="A53010"/>
              </a:buClr>
            </a:pPr>
            <a:r>
              <a:rPr lang="ru-RU" sz="6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Услуги за строительные работы (</a:t>
            </a:r>
            <a:r>
              <a:rPr lang="ru-RU" sz="6800" b="1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каб</a:t>
            </a:r>
            <a:r>
              <a:rPr lang="ru-RU" sz="6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.№ 58,59 ОИВТ, </a:t>
            </a:r>
            <a:r>
              <a:rPr lang="ru-RU" sz="6800" b="1" i="1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англ.яз</a:t>
            </a:r>
            <a:r>
              <a:rPr lang="ru-RU" sz="68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.)-                    </a:t>
            </a:r>
            <a:r>
              <a:rPr lang="ru-RU" sz="6800" b="1" i="1" dirty="0">
                <a:solidFill>
                  <a:srgbClr val="FF0000"/>
                </a:solidFill>
              </a:rPr>
              <a:t>80 000 сом</a:t>
            </a:r>
          </a:p>
          <a:p>
            <a:pPr marL="0" lvl="0" indent="0">
              <a:buClr>
                <a:srgbClr val="A53010"/>
              </a:buClr>
              <a:buNone/>
            </a:pPr>
            <a:endParaRPr lang="ru-RU" sz="6800" b="1" i="1" dirty="0">
              <a:solidFill>
                <a:srgbClr val="FF0000"/>
              </a:solidFill>
            </a:endParaRPr>
          </a:p>
          <a:p>
            <a:pPr marL="0" lvl="0" indent="0">
              <a:buClr>
                <a:srgbClr val="A53010"/>
              </a:buClr>
              <a:buNone/>
            </a:pPr>
            <a:r>
              <a:rPr lang="ru-RU" sz="6800" b="1" i="1" dirty="0">
                <a:solidFill>
                  <a:srgbClr val="FF0000"/>
                </a:solidFill>
              </a:rPr>
              <a:t> </a:t>
            </a:r>
            <a:r>
              <a:rPr lang="ru-RU" sz="6800" b="1" i="1" dirty="0">
                <a:solidFill>
                  <a:schemeClr val="tx1"/>
                </a:solidFill>
              </a:rPr>
              <a:t>ВСЕГО:</a:t>
            </a:r>
            <a:r>
              <a:rPr lang="ru-RU" sz="6800" b="1" i="1" dirty="0">
                <a:solidFill>
                  <a:srgbClr val="FF0000"/>
                </a:solidFill>
              </a:rPr>
              <a:t> 163 500 сом </a:t>
            </a:r>
            <a:r>
              <a:rPr lang="ru-RU" sz="6800" b="1" i="1" dirty="0">
                <a:solidFill>
                  <a:srgbClr val="002060"/>
                </a:solidFill>
              </a:rPr>
              <a:t>( по 4500= )</a:t>
            </a:r>
          </a:p>
          <a:p>
            <a:pPr>
              <a:lnSpc>
                <a:spcPct val="110000"/>
              </a:lnSpc>
            </a:pPr>
            <a:endParaRPr lang="ru-RU" sz="3200" b="1" i="1" dirty="0"/>
          </a:p>
          <a:p>
            <a:pPr marL="0" indent="0">
              <a:lnSpc>
                <a:spcPct val="110000"/>
              </a:lnSpc>
              <a:buNone/>
            </a:pPr>
            <a:r>
              <a:rPr lang="ru-RU" sz="3200" b="1" i="1" dirty="0"/>
              <a:t>      </a:t>
            </a:r>
          </a:p>
          <a:p>
            <a:endParaRPr lang="ru-RU" b="1" i="1" dirty="0"/>
          </a:p>
          <a:p>
            <a:endParaRPr lang="ru-RU" b="1" i="1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40" y="0"/>
            <a:ext cx="8358340" cy="749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0037" y="5694125"/>
            <a:ext cx="944962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24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011" y="329913"/>
            <a:ext cx="8358340" cy="7498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019" y="5992318"/>
            <a:ext cx="944962" cy="89619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85126" y="1079786"/>
            <a:ext cx="8911687" cy="77899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материально –технической базы школы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82041" y="1983545"/>
            <a:ext cx="5108898" cy="4008773"/>
          </a:xfrm>
        </p:spPr>
        <p:txBody>
          <a:bodyPr>
            <a:normAutofit fontScale="25000" lnSpcReduction="20000"/>
          </a:bodyPr>
          <a:lstStyle/>
          <a:p>
            <a:endParaRPr lang="ru-RU" sz="1900" b="1" dirty="0"/>
          </a:p>
          <a:p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Дезковр,медмаски,медкостюм-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1 550  сом</a:t>
            </a:r>
          </a:p>
          <a:p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Жидкое мыло 98 литр -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2 891 сом</a:t>
            </a:r>
          </a:p>
          <a:p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Антисептик -250 литр- 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13 500 сом</a:t>
            </a:r>
          </a:p>
          <a:p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Дезинфицирующая жидкость для ковриков-100 л.-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10 400 сом</a:t>
            </a:r>
          </a:p>
          <a:p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Дезковрики-10 шт.-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10 400 сом</a:t>
            </a:r>
          </a:p>
          <a:p>
            <a:r>
              <a:rPr lang="ru-RU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Дезковрики</a:t>
            </a:r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800/500-20 шт.-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17 600 сом</a:t>
            </a:r>
          </a:p>
          <a:p>
            <a:r>
              <a:rPr lang="ru-RU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Безконтактный</a:t>
            </a:r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термометр 5 шт-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18 000 сом</a:t>
            </a:r>
          </a:p>
          <a:p>
            <a:pPr lvl="0">
              <a:buClr>
                <a:srgbClr val="A53010"/>
              </a:buClr>
            </a:pPr>
            <a:r>
              <a:rPr lang="ru-RU" sz="8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Локтевой дозатор-2 шт. - 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818 сом </a:t>
            </a:r>
          </a:p>
          <a:p>
            <a:pPr lvl="0">
              <a:buClr>
                <a:srgbClr val="A53010"/>
              </a:buClr>
            </a:pPr>
            <a:endParaRPr lang="ru-RU" sz="8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A53010"/>
              </a:buClr>
              <a:buNone/>
            </a:pPr>
            <a:r>
              <a:rPr lang="ru-RU" sz="8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ВСЕГО  и</a:t>
            </a:r>
            <a:r>
              <a:rPr lang="ru-RU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бюджета</a:t>
            </a:r>
            <a:r>
              <a:rPr lang="ru-RU" sz="8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692 564 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</a:t>
            </a:r>
          </a:p>
          <a:p>
            <a:pPr lvl="0">
              <a:buClr>
                <a:srgbClr val="A53010"/>
              </a:buClr>
            </a:pPr>
            <a:endParaRPr lang="ru-RU" sz="8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400" b="1" i="1" dirty="0"/>
          </a:p>
          <a:p>
            <a:endParaRPr lang="ru-RU" sz="6400" b="1" i="1" dirty="0"/>
          </a:p>
          <a:p>
            <a:endParaRPr lang="ru-RU" sz="49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301990" y="1983545"/>
            <a:ext cx="5677940" cy="425215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 b="1" i="1" u="sng" dirty="0">
                <a:solidFill>
                  <a:srgbClr val="0070C0"/>
                </a:solidFill>
              </a:rPr>
              <a:t>                            </a:t>
            </a:r>
          </a:p>
          <a:p>
            <a:pPr lvl="0">
              <a:buClr>
                <a:srgbClr val="A53010"/>
              </a:buClr>
            </a:pPr>
            <a:r>
              <a:rPr lang="ru-RU" sz="8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за </a:t>
            </a:r>
            <a:r>
              <a:rPr lang="ru-RU" sz="8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охрану,техперсонал</a:t>
            </a:r>
            <a:r>
              <a:rPr lang="ru-RU" sz="8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февраль, март 2020 год- 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55 250 сом</a:t>
            </a:r>
          </a:p>
          <a:p>
            <a:pPr lvl="0">
              <a:buClr>
                <a:srgbClr val="A53010"/>
              </a:buClr>
            </a:pPr>
            <a:r>
              <a:rPr lang="ru-RU" sz="8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Комплектующие для ремонта </a:t>
            </a:r>
            <a:r>
              <a:rPr lang="ru-RU" sz="8000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отопит.трубы</a:t>
            </a:r>
            <a:r>
              <a:rPr lang="ru-RU" sz="8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16 200 сом </a:t>
            </a:r>
            <a:r>
              <a:rPr lang="ru-RU" sz="8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услуга –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сом=   22 200 сом</a:t>
            </a:r>
          </a:p>
          <a:p>
            <a:pPr lvl="0"/>
            <a:r>
              <a:rPr lang="ru-RU" sz="80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оконного блока на пластиковый(каб.№40)-1 шт.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18 500сом</a:t>
            </a:r>
          </a:p>
          <a:p>
            <a:r>
              <a:rPr lang="ru-RU" sz="8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 видеосистемы- 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4 000 сом</a:t>
            </a:r>
          </a:p>
          <a:p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Заправка картриджей- 8 </a:t>
            </a:r>
            <a:r>
              <a:rPr lang="ru-RU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2 400 сом</a:t>
            </a:r>
          </a:p>
          <a:p>
            <a:r>
              <a:rPr lang="ru-RU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Хозтовары</a:t>
            </a:r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8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техперс</a:t>
            </a:r>
            <a:r>
              <a:rPr lang="ru-RU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-ла- 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5 100 сом</a:t>
            </a:r>
          </a:p>
          <a:p>
            <a:pPr>
              <a:lnSpc>
                <a:spcPct val="110000"/>
              </a:lnSpc>
              <a:buClr>
                <a:srgbClr val="A53010"/>
              </a:buClr>
            </a:pPr>
            <a:r>
              <a:rPr lang="ru-RU" sz="8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трубы </a:t>
            </a:r>
            <a:r>
              <a:rPr lang="ru-RU" sz="8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холод.воды</a:t>
            </a:r>
            <a:r>
              <a:rPr lang="ru-RU" sz="8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столовой-                          </a:t>
            </a:r>
            <a:r>
              <a:rPr lang="ru-RU" sz="8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17 335 сом</a:t>
            </a:r>
          </a:p>
          <a:p>
            <a:pPr marL="0" lvl="0" indent="0">
              <a:buClr>
                <a:srgbClr val="A53010"/>
              </a:buClr>
              <a:buNone/>
            </a:pPr>
            <a:endParaRPr lang="ru-RU" sz="6400" b="1" i="1" dirty="0">
              <a:solidFill>
                <a:prstClr val="black"/>
              </a:solidFill>
            </a:endParaRPr>
          </a:p>
          <a:p>
            <a:pPr lvl="0">
              <a:lnSpc>
                <a:spcPct val="110000"/>
              </a:lnSpc>
              <a:buClr>
                <a:srgbClr val="A53010"/>
              </a:buClr>
            </a:pPr>
            <a:endParaRPr lang="ru-RU" sz="6000" b="1" i="1" dirty="0">
              <a:solidFill>
                <a:prstClr val="black"/>
              </a:solidFill>
            </a:endParaRPr>
          </a:p>
          <a:p>
            <a:pPr marL="0" lvl="0" indent="0">
              <a:lnSpc>
                <a:spcPct val="110000"/>
              </a:lnSpc>
              <a:buClr>
                <a:srgbClr val="A53010"/>
              </a:buClr>
              <a:buNone/>
            </a:pPr>
            <a:r>
              <a:rPr lang="ru-RU" sz="6000" b="1" i="1" dirty="0">
                <a:solidFill>
                  <a:srgbClr val="FF0000"/>
                </a:solidFill>
              </a:rPr>
              <a:t>              </a:t>
            </a:r>
          </a:p>
          <a:p>
            <a:pPr marL="0" lvl="0" indent="0">
              <a:lnSpc>
                <a:spcPct val="110000"/>
              </a:lnSpc>
              <a:buClr>
                <a:srgbClr val="A53010"/>
              </a:buClr>
              <a:buNone/>
            </a:pPr>
            <a:endParaRPr lang="ru-RU" sz="2300" b="1" i="1" dirty="0">
              <a:solidFill>
                <a:srgbClr val="FF0000"/>
              </a:solidFill>
            </a:endParaRPr>
          </a:p>
          <a:p>
            <a:pPr marL="0" lvl="0" indent="0">
              <a:lnSpc>
                <a:spcPct val="110000"/>
              </a:lnSpc>
              <a:buClr>
                <a:srgbClr val="A53010"/>
              </a:buClr>
              <a:buNone/>
            </a:pPr>
            <a:r>
              <a:rPr lang="ru-RU" sz="2300" b="1" i="1" dirty="0">
                <a:solidFill>
                  <a:srgbClr val="FF0000"/>
                </a:solidFill>
              </a:rPr>
              <a:t>  </a:t>
            </a:r>
          </a:p>
          <a:p>
            <a:pPr marL="0" lvl="0" indent="0">
              <a:lnSpc>
                <a:spcPct val="110000"/>
              </a:lnSpc>
              <a:buClr>
                <a:srgbClr val="A53010"/>
              </a:buClr>
              <a:buNone/>
            </a:pPr>
            <a:endParaRPr lang="ru-RU" sz="1600" b="1" i="1" dirty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00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225083"/>
            <a:ext cx="8911687" cy="150068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endParaRPr lang="ru-RU" sz="22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725769" y="2025747"/>
            <a:ext cx="4958366" cy="4164038"/>
          </a:xfrm>
        </p:spPr>
        <p:txBody>
          <a:bodyPr>
            <a:normAutofit fontScale="77500" lnSpcReduction="20000"/>
          </a:bodyPr>
          <a:lstStyle/>
          <a:p>
            <a:r>
              <a:rPr lang="ru-RU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\ плата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-22 995 000 сом</a:t>
            </a:r>
          </a:p>
          <a:p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Взносы соцфонд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-3 966 000 сом</a:t>
            </a:r>
          </a:p>
          <a:p>
            <a:r>
              <a:rPr lang="ru-RU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Санит.услуги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ТБО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-367 000 сом</a:t>
            </a:r>
          </a:p>
          <a:p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Дератизация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-6 000 сом</a:t>
            </a:r>
          </a:p>
          <a:p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за мусор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-96 000 сом</a:t>
            </a:r>
          </a:p>
          <a:p>
            <a:r>
              <a:rPr lang="ru-RU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Приобр-ие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пит-я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-2 216 800 сом</a:t>
            </a:r>
          </a:p>
          <a:p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-93 500 сом</a:t>
            </a:r>
          </a:p>
          <a:p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расходы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-175 000 сом</a:t>
            </a:r>
          </a:p>
          <a:p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Коммунальные услуги- 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2 260 000 сом</a:t>
            </a:r>
          </a:p>
          <a:p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учебников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-275 500 сом</a:t>
            </a:r>
          </a:p>
          <a:p>
            <a:pPr marL="0" indent="0">
              <a:buNone/>
            </a:pP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ВСЕГО-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32 450 300 сом</a:t>
            </a:r>
          </a:p>
          <a:p>
            <a:pPr marL="0" indent="0">
              <a:buNone/>
            </a:pP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ИТОГО:</a:t>
            </a:r>
            <a:r>
              <a:rPr lang="ru-RU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33 054 941 сом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7132320" y="2025747"/>
            <a:ext cx="4844772" cy="41640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200" b="1" dirty="0"/>
              <a:t>ИТОГО:        Родительский фонд</a:t>
            </a:r>
            <a:endParaRPr lang="ru-RU" sz="22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22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 </a:t>
            </a: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163 500 сом 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мебель; </a:t>
            </a:r>
          </a:p>
          <a:p>
            <a:pPr marL="0" indent="0" algn="ctr">
              <a:buNone/>
            </a:pP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охрану и техперсонал (выплата задолженности) -          </a:t>
            </a: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55 250 сом        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130" y="5741690"/>
            <a:ext cx="944962" cy="8961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79196" y="140260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смета расходов </a:t>
            </a:r>
            <a:r>
              <a:rPr lang="ru-RU" sz="24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Свердл.ЦО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год</a:t>
            </a:r>
            <a:b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348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59764"/>
            <a:ext cx="8911687" cy="1545236"/>
          </a:xfrm>
        </p:spPr>
        <p:txBody>
          <a:bodyPr>
            <a:normAutofit/>
          </a:bodyPr>
          <a:lstStyle/>
          <a:p>
            <a:r>
              <a:rPr lang="ru-RU" sz="2800" dirty="0"/>
              <a:t>Средняя общеобразовательная школа №32</a:t>
            </a:r>
            <a:br>
              <a:rPr lang="ru-RU" sz="2800" dirty="0"/>
            </a:br>
            <a:br>
              <a:rPr lang="ru-RU" sz="2800" dirty="0"/>
            </a:br>
            <a:r>
              <a:rPr lang="ru-RU" sz="2800" dirty="0">
                <a:solidFill>
                  <a:srgbClr val="0070C0"/>
                </a:solidFill>
              </a:rPr>
              <a:t>фото отчет               </a:t>
            </a:r>
            <a:r>
              <a:rPr lang="ru-RU" sz="2800" b="1" i="1" dirty="0"/>
              <a:t>новый кабинет ОИВТ №58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320" y="1905000"/>
            <a:ext cx="5037666" cy="3778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038" y="5961810"/>
            <a:ext cx="944962" cy="896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761" y="1905000"/>
            <a:ext cx="2857076" cy="38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47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800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электронная библиотека (14 компьютеров)</a:t>
            </a:r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799" y="5675051"/>
            <a:ext cx="944962" cy="89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862" y="2191759"/>
            <a:ext cx="5076147" cy="3483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120" y="2197265"/>
            <a:ext cx="4952041" cy="346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6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1993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Средняя общеобразовательная школа №32</a:t>
            </a: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br>
              <a:rPr lang="ru-RU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ru-RU" sz="2800" b="1" i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электронная библиотека (общий вид)</a:t>
            </a:r>
            <a:endParaRPr lang="ru-RU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130" y="5812436"/>
            <a:ext cx="944962" cy="89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040" y="1795026"/>
            <a:ext cx="8852810" cy="49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0428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5435</TotalTime>
  <Words>1770</Words>
  <Application>Microsoft Office PowerPoint</Application>
  <PresentationFormat>Широкоэкранный</PresentationFormat>
  <Paragraphs>216</Paragraphs>
  <Slides>29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Arial</vt:lpstr>
      <vt:lpstr>Arial Black</vt:lpstr>
      <vt:lpstr>Bahnschrift SemiBold</vt:lpstr>
      <vt:lpstr>Calibri</vt:lpstr>
      <vt:lpstr>Century</vt:lpstr>
      <vt:lpstr>Century Gothic</vt:lpstr>
      <vt:lpstr>Constantia</vt:lpstr>
      <vt:lpstr>Times New Roman</vt:lpstr>
      <vt:lpstr>Verdana</vt:lpstr>
      <vt:lpstr>Wingdings</vt:lpstr>
      <vt:lpstr>Wingdings 3</vt:lpstr>
      <vt:lpstr>Легкий дым</vt:lpstr>
      <vt:lpstr>Бюджетные слушания СОШ № 32</vt:lpstr>
      <vt:lpstr>Средняя общеобразовательная школа №32</vt:lpstr>
      <vt:lpstr> Итоги 2020-2021 учебного года</vt:lpstr>
      <vt:lpstr>      Укрепление материально –технической базы школы  </vt:lpstr>
      <vt:lpstr>Укрепление материально –технической базы школы  </vt:lpstr>
      <vt:lpstr>Средняя общеобразовательная школа №32  </vt:lpstr>
      <vt:lpstr>Средняя общеобразовательная школа №32  фото отчет               новый кабинет ОИВТ №58</vt:lpstr>
      <vt:lpstr>Средняя общеобразовательная школа №32  электронная библиотека (14 компьютеров)</vt:lpstr>
      <vt:lpstr>Средняя общеобразовательная школа №32  электронная библиотека (общий вид)</vt:lpstr>
      <vt:lpstr>Средняя общеобразовательная школа №32   НОВЫЙ ПОЖАРНЫЙ ЩИТ                          РЕЦЕРКУЛЯТОРЫ- 13 ШТУК</vt:lpstr>
      <vt:lpstr>Средняя общеобразовательная школа №32  Правила поведения участников образовательного процесса з а п р е щ а е т с я :</vt:lpstr>
      <vt:lpstr>Средняя общеобразовательная школа №32  </vt:lpstr>
      <vt:lpstr>Средняя общеобразовательная школа №32  ЕЖЕДНЕВНЫЕ НАШИ ПРОБЛЕМЫ</vt:lpstr>
      <vt:lpstr>Средняя общеобразовательная школа №32  ЕЖЕДНЕВНЫЕ НАШИ ПРОБЛЕМЫ </vt:lpstr>
      <vt:lpstr>Средняя общеобразовательная школа №32  </vt:lpstr>
      <vt:lpstr>Средняя общеобразовательная школа №32                                             2021-2022 учебный год  </vt:lpstr>
      <vt:lpstr>Средняя общеобразовательная школа №32  </vt:lpstr>
      <vt:lpstr>Средняя общеобразовательная школа №32 </vt:lpstr>
      <vt:lpstr>Средняя общеобразовательная школа №32</vt:lpstr>
      <vt:lpstr>Средняя общеобразовательная школа №32 </vt:lpstr>
      <vt:lpstr>Средняя общеобразовательная школа №32 </vt:lpstr>
      <vt:lpstr>Средняя общеобразовательная школа №32  1 этап акции утвердить на общешкольном родит.собрании </vt:lpstr>
      <vt:lpstr>Средняя общеобразовательная школа №32  Счет на оплату школьного сайта  </vt:lpstr>
      <vt:lpstr>Средняя общеобразовательная школа №32  Главные приоритеты школы</vt:lpstr>
      <vt:lpstr>Средняя общеобразовательная школа №32  Заявки школы в вышестоящие органы</vt:lpstr>
      <vt:lpstr>Средняя общеобразовательная школа №32  «Учитель не тот, кто учит, а тот, у кого учатся»</vt:lpstr>
      <vt:lpstr>Средняя общеобразовательная школа №32  Объявления для родителей</vt:lpstr>
      <vt:lpstr>Средняя общеобразовательная школа №32                                                           Благодарственное письмо                                                               родителям СОШ №32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Бюджетные слушания СОШ № 32</dc:title>
  <dc:creator>Пользователь Windows</dc:creator>
  <cp:lastModifiedBy>Acer</cp:lastModifiedBy>
  <cp:revision>173</cp:revision>
  <dcterms:created xsi:type="dcterms:W3CDTF">2022-02-21T09:02:59Z</dcterms:created>
  <dcterms:modified xsi:type="dcterms:W3CDTF">2023-11-28T05:04:15Z</dcterms:modified>
</cp:coreProperties>
</file>